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3"/>
  </p:notesMasterIdLst>
  <p:handoutMasterIdLst>
    <p:handoutMasterId r:id="rId14"/>
  </p:handoutMasterIdLst>
  <p:sldIdLst>
    <p:sldId id="2147476509" r:id="rId2"/>
    <p:sldId id="6797" r:id="rId3"/>
    <p:sldId id="2147476479" r:id="rId4"/>
    <p:sldId id="2147476507" r:id="rId5"/>
    <p:sldId id="2147476480" r:id="rId6"/>
    <p:sldId id="8287" r:id="rId7"/>
    <p:sldId id="2147476504" r:id="rId8"/>
    <p:sldId id="2179" r:id="rId9"/>
    <p:sldId id="2147476489" r:id="rId10"/>
    <p:sldId id="7337" r:id="rId11"/>
    <p:sldId id="6813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41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93" userDrawn="1">
          <p15:clr>
            <a:srgbClr val="A4A3A4"/>
          </p15:clr>
        </p15:guide>
        <p15:guide id="4" pos="7287" userDrawn="1">
          <p15:clr>
            <a:srgbClr val="A4A3A4"/>
          </p15:clr>
        </p15:guide>
        <p15:guide id="5" orient="horz" pos="73" userDrawn="1">
          <p15:clr>
            <a:srgbClr val="A4A3A4"/>
          </p15:clr>
        </p15:guide>
        <p15:guide id="6" orient="horz" pos="70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286E70E-1BA5-872F-F2EA-491808090FAA}" name="Peter Z. (real)" initials="PZ" userId="Peter Z. (real)" providerId="None"/>
  <p188:author id="{4E90101C-286C-F3F2-19AD-446829AE1BA3}" name="Katarzyna Podlejska" initials="KP" userId="0369a63da184bd8b" providerId="Windows Live"/>
  <p188:author id="{F998AC4D-4919-E777-3955-E42B6AE417E0}" name="Barbara Papiór" initials="BP" userId="Barbara Papiór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Katarzyna Podlejska" initials="KP" lastIdx="31" clrIdx="6">
    <p:extLst>
      <p:ext uri="{19B8F6BF-5375-455C-9EA6-DF929625EA0E}">
        <p15:presenceInfo xmlns:p15="http://schemas.microsoft.com/office/powerpoint/2012/main" userId="Katarzyna Podlejska" providerId="None"/>
      </p:ext>
    </p:extLst>
  </p:cmAuthor>
  <p:cmAuthor id="1" name="Marcin Trofimiuk" initials="MT" lastIdx="3" clrIdx="0"/>
  <p:cmAuthor id="8" name="Iza Zv" initials="IZ" lastIdx="9" clrIdx="7">
    <p:extLst>
      <p:ext uri="{19B8F6BF-5375-455C-9EA6-DF929625EA0E}">
        <p15:presenceInfo xmlns:p15="http://schemas.microsoft.com/office/powerpoint/2012/main" userId="3c01276df2fef2fa" providerId="Windows Live"/>
      </p:ext>
    </p:extLst>
  </p:cmAuthor>
  <p:cmAuthor id="2" name="Triss" initials="T" lastIdx="8" clrIdx="1">
    <p:extLst>
      <p:ext uri="{19B8F6BF-5375-455C-9EA6-DF929625EA0E}">
        <p15:presenceInfo xmlns:p15="http://schemas.microsoft.com/office/powerpoint/2012/main" userId="Triss" providerId="None"/>
      </p:ext>
    </p:extLst>
  </p:cmAuthor>
  <p:cmAuthor id="9" name="Eliza Gabryś" initials="EG" lastIdx="8" clrIdx="8">
    <p:extLst>
      <p:ext uri="{19B8F6BF-5375-455C-9EA6-DF929625EA0E}">
        <p15:presenceInfo xmlns:p15="http://schemas.microsoft.com/office/powerpoint/2012/main" userId="5d56b58db2b95320" providerId="Windows Live"/>
      </p:ext>
    </p:extLst>
  </p:cmAuthor>
  <p:cmAuthor id="3" name="Kat" initials="KB" lastIdx="69" clrIdx="2">
    <p:extLst>
      <p:ext uri="{19B8F6BF-5375-455C-9EA6-DF929625EA0E}">
        <p15:presenceInfo xmlns:p15="http://schemas.microsoft.com/office/powerpoint/2012/main" userId="Kat" providerId="None"/>
      </p:ext>
    </p:extLst>
  </p:cmAuthor>
  <p:cmAuthor id="10" name="Justyna Adamiec" initials="JA" lastIdx="2" clrIdx="9">
    <p:extLst>
      <p:ext uri="{19B8F6BF-5375-455C-9EA6-DF929625EA0E}">
        <p15:presenceInfo xmlns:p15="http://schemas.microsoft.com/office/powerpoint/2012/main" userId="c7ff9f6449cbbcfe" providerId="Windows Live"/>
      </p:ext>
    </p:extLst>
  </p:cmAuthor>
  <p:cmAuthor id="4" name="pete" initials="p" lastIdx="64" clrIdx="3">
    <p:extLst>
      <p:ext uri="{19B8F6BF-5375-455C-9EA6-DF929625EA0E}">
        <p15:presenceInfo xmlns:p15="http://schemas.microsoft.com/office/powerpoint/2012/main" userId="pete" providerId="None"/>
      </p:ext>
    </p:extLst>
  </p:cmAuthor>
  <p:cmAuthor id="11" name="Microsoft Office User" initials="MOU" lastIdx="44" clrIdx="10">
    <p:extLst>
      <p:ext uri="{19B8F6BF-5375-455C-9EA6-DF929625EA0E}">
        <p15:presenceInfo xmlns:p15="http://schemas.microsoft.com/office/powerpoint/2012/main" userId="Microsoft Office User" providerId="None"/>
      </p:ext>
    </p:extLst>
  </p:cmAuthor>
  <p:cmAuthor id="5" name="Iza Z" initials="IZ" lastIdx="15" clrIdx="4">
    <p:extLst>
      <p:ext uri="{19B8F6BF-5375-455C-9EA6-DF929625EA0E}">
        <p15:presenceInfo xmlns:p15="http://schemas.microsoft.com/office/powerpoint/2012/main" userId="Iza Z" providerId="None"/>
      </p:ext>
    </p:extLst>
  </p:cmAuthor>
  <p:cmAuthor id="6" name="Peter Zv" initials="PZ" lastIdx="7" clrIdx="5">
    <p:extLst>
      <p:ext uri="{19B8F6BF-5375-455C-9EA6-DF929625EA0E}">
        <p15:presenceInfo xmlns:p15="http://schemas.microsoft.com/office/powerpoint/2012/main" userId="Peter Zv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A00"/>
    <a:srgbClr val="38C9F7"/>
    <a:srgbClr val="29B3CF"/>
    <a:srgbClr val="25ADC5"/>
    <a:srgbClr val="199BA4"/>
    <a:srgbClr val="1EA2B2"/>
    <a:srgbClr val="00B050"/>
    <a:srgbClr val="E4E8EC"/>
    <a:srgbClr val="081A26"/>
    <a:srgbClr val="FFAA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2173" autoAdjust="0"/>
    <p:restoredTop sz="95449" autoAdjust="0"/>
  </p:normalViewPr>
  <p:slideViewPr>
    <p:cSldViewPr>
      <p:cViewPr varScale="1">
        <p:scale>
          <a:sx n="81" d="100"/>
          <a:sy n="81" d="100"/>
        </p:scale>
        <p:origin x="1818" y="354"/>
      </p:cViewPr>
      <p:guideLst>
        <p:guide orient="horz" pos="2341"/>
        <p:guide pos="3840"/>
        <p:guide pos="393"/>
        <p:guide pos="7287"/>
        <p:guide orient="horz" pos="73"/>
        <p:guide orient="horz" pos="70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84" d="100"/>
          <a:sy n="84" d="100"/>
        </p:scale>
        <p:origin x="2752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789073510867144E-2"/>
          <c:y val="3.0604842474723414E-2"/>
          <c:w val="0.90894882148950373"/>
          <c:h val="0.93879091359632638"/>
        </c:manualLayout>
      </c:layout>
      <c:doughnut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Percentage</c:v>
                </c:pt>
              </c:strCache>
            </c:strRef>
          </c:tx>
          <c:spPr>
            <a:solidFill>
              <a:schemeClr val="accent1">
                <a:alpha val="50000"/>
              </a:schemeClr>
            </a:solidFill>
            <a:ln w="19050">
              <a:solidFill>
                <a:schemeClr val="accent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DAC-4E49-9CD4-5BE9E956D37C}"/>
              </c:ext>
            </c:extLst>
          </c:dPt>
          <c:dPt>
            <c:idx val="1"/>
            <c:bubble3D val="0"/>
            <c:spPr>
              <a:noFill/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DAC-4E49-9CD4-5BE9E956D37C}"/>
              </c:ext>
            </c:extLst>
          </c:dPt>
          <c:dLbls>
            <c:dLbl>
              <c:idx val="0"/>
              <c:layout>
                <c:manualLayout>
                  <c:x val="-0.20806813357368062"/>
                  <c:y val="0.3065180472814513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089085B-DE9E-4036-813C-EC2C5BB35209}" type="VALUE">
                      <a:rPr lang="en-US" sz="1800">
                        <a:solidFill>
                          <a:schemeClr val="accent5"/>
                        </a:solidFill>
                      </a:rPr>
                      <a:pPr>
                        <a:defRPr sz="1800" b="1">
                          <a:solidFill>
                            <a:schemeClr val="accent5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8142343107300187"/>
                      <c:h val="0.2906748973412046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DAC-4E49-9CD4-5BE9E956D37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DAC-4E49-9CD4-5BE9E956D3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Arkusz1!$A$2:$A$3</c:f>
              <c:strCache>
                <c:ptCount val="2"/>
                <c:pt idx="0">
                  <c:v>Main Value</c:v>
                </c:pt>
                <c:pt idx="1">
                  <c:v>Rest (autom.calc)</c:v>
                </c:pt>
              </c:strCache>
            </c:strRef>
          </c:cat>
          <c:val>
            <c:numRef>
              <c:f>Arkusz1!$B$2:$B$3</c:f>
              <c:numCache>
                <c:formatCode>0%</c:formatCode>
                <c:ptCount val="2"/>
                <c:pt idx="0">
                  <c:v>0.22</c:v>
                </c:pt>
                <c:pt idx="1">
                  <c:v>0.78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DAC-4E49-9CD4-5BE9E956D37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  <c:holeSize val="7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789073510867144E-2"/>
          <c:y val="3.0604842474723414E-2"/>
          <c:w val="0.90894882148950373"/>
          <c:h val="0.93879091359632638"/>
        </c:manualLayout>
      </c:layout>
      <c:doughnut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Percentage</c:v>
                </c:pt>
              </c:strCache>
            </c:strRef>
          </c:tx>
          <c:spPr>
            <a:solidFill>
              <a:schemeClr val="accent1">
                <a:alpha val="50000"/>
              </a:schemeClr>
            </a:solidFill>
            <a:ln w="19050">
              <a:solidFill>
                <a:schemeClr val="accent5"/>
              </a:solidFill>
            </a:ln>
          </c:spPr>
          <c:dPt>
            <c:idx val="0"/>
            <c:bubble3D val="0"/>
            <c:spPr>
              <a:solidFill>
                <a:schemeClr val="accent5"/>
              </a:solidFill>
              <a:ln w="19050">
                <a:solidFill>
                  <a:schemeClr val="accent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E23-4193-AB0B-E5303245CA56}"/>
              </c:ext>
            </c:extLst>
          </c:dPt>
          <c:dPt>
            <c:idx val="1"/>
            <c:bubble3D val="0"/>
            <c:spPr>
              <a:noFill/>
              <a:ln w="19050">
                <a:solidFill>
                  <a:schemeClr val="accent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E23-4193-AB0B-E5303245CA56}"/>
              </c:ext>
            </c:extLst>
          </c:dPt>
          <c:dLbls>
            <c:dLbl>
              <c:idx val="0"/>
              <c:layout>
                <c:manualLayout>
                  <c:x val="-0.20806813357368062"/>
                  <c:y val="9.8435632710642002E-3"/>
                </c:manualLayout>
              </c:layout>
              <c:tx>
                <c:rich>
                  <a:bodyPr/>
                  <a:lstStyle/>
                  <a:p>
                    <a:fld id="{1089085B-DE9E-4036-813C-EC2C5BB35209}" type="VALUE">
                      <a:rPr lang="en-US" sz="1800">
                        <a:solidFill>
                          <a:schemeClr val="accent5">
                            <a:lumMod val="75000"/>
                          </a:schemeClr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8142343107300187"/>
                      <c:h val="0.2906748973412046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E23-4193-AB0B-E5303245CA5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E23-4193-AB0B-E5303245C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Arkusz1!$A$2:$A$3</c:f>
              <c:strCache>
                <c:ptCount val="2"/>
                <c:pt idx="0">
                  <c:v>Main Value</c:v>
                </c:pt>
                <c:pt idx="1">
                  <c:v>Rest (autom.calc)</c:v>
                </c:pt>
              </c:strCache>
            </c:strRef>
          </c:cat>
          <c:val>
            <c:numRef>
              <c:f>Arkusz1!$B$2:$B$3</c:f>
              <c:numCache>
                <c:formatCode>0%</c:formatCode>
                <c:ptCount val="2"/>
                <c:pt idx="0">
                  <c:v>0.5</c:v>
                </c:pt>
                <c:pt idx="1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E23-4193-AB0B-E5303245CA5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  <c:holeSize val="7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789073510867144E-2"/>
          <c:y val="3.0604842474723414E-2"/>
          <c:w val="0.90894882148950373"/>
          <c:h val="0.93879091359632638"/>
        </c:manualLayout>
      </c:layout>
      <c:doughnut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Percentage</c:v>
                </c:pt>
              </c:strCache>
            </c:strRef>
          </c:tx>
          <c:spPr>
            <a:solidFill>
              <a:schemeClr val="accent1">
                <a:alpha val="50000"/>
              </a:schemeClr>
            </a:solidFill>
            <a:ln w="19050">
              <a:solidFill>
                <a:schemeClr val="accent5"/>
              </a:solidFill>
            </a:ln>
          </c:spPr>
          <c:dPt>
            <c:idx val="0"/>
            <c:bubble3D val="0"/>
            <c:spPr>
              <a:solidFill>
                <a:schemeClr val="accent5"/>
              </a:solidFill>
              <a:ln w="19050">
                <a:solidFill>
                  <a:schemeClr val="accent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E23-4193-AB0B-E5303245CA56}"/>
              </c:ext>
            </c:extLst>
          </c:dPt>
          <c:dPt>
            <c:idx val="1"/>
            <c:bubble3D val="0"/>
            <c:spPr>
              <a:noFill/>
              <a:ln w="19050">
                <a:solidFill>
                  <a:schemeClr val="accent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E23-4193-AB0B-E5303245CA56}"/>
              </c:ext>
            </c:extLst>
          </c:dPt>
          <c:dLbls>
            <c:dLbl>
              <c:idx val="0"/>
              <c:layout>
                <c:manualLayout>
                  <c:x val="-0.20806813357368062"/>
                  <c:y val="-9.2860159401928336E-2"/>
                </c:manualLayout>
              </c:layout>
              <c:tx>
                <c:rich>
                  <a:bodyPr/>
                  <a:lstStyle/>
                  <a:p>
                    <a:fld id="{1089085B-DE9E-4036-813C-EC2C5BB35209}" type="VALUE">
                      <a:rPr lang="en-US" sz="1800">
                        <a:solidFill>
                          <a:schemeClr val="accent5">
                            <a:lumMod val="75000"/>
                          </a:schemeClr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8142343107300187"/>
                      <c:h val="0.2906748973412046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E23-4193-AB0B-E5303245CA5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E23-4193-AB0B-E5303245C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Arkusz1!$A$2:$A$3</c:f>
              <c:strCache>
                <c:ptCount val="2"/>
                <c:pt idx="0">
                  <c:v>Main Value</c:v>
                </c:pt>
                <c:pt idx="1">
                  <c:v>Rest (autom.calc)</c:v>
                </c:pt>
              </c:strCache>
            </c:strRef>
          </c:cat>
          <c:val>
            <c:numRef>
              <c:f>Arkusz1!$B$2:$B$3</c:f>
              <c:numCache>
                <c:formatCode>0%</c:formatCode>
                <c:ptCount val="2"/>
                <c:pt idx="0">
                  <c:v>0.57999999999999996</c:v>
                </c:pt>
                <c:pt idx="1">
                  <c:v>0.42000000000000004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E23-4193-AB0B-E5303245CA5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  <c:holeSize val="7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789073510867144E-2"/>
          <c:y val="3.0604842474723414E-2"/>
          <c:w val="0.90894882148950373"/>
          <c:h val="0.93879091359632638"/>
        </c:manualLayout>
      </c:layout>
      <c:doughnut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Percentage</c:v>
                </c:pt>
              </c:strCache>
            </c:strRef>
          </c:tx>
          <c:spPr>
            <a:solidFill>
              <a:schemeClr val="accent1">
                <a:alpha val="50000"/>
              </a:schemeClr>
            </a:solidFill>
            <a:ln w="19050">
              <a:solidFill>
                <a:schemeClr val="accent5"/>
              </a:solidFill>
            </a:ln>
          </c:spPr>
          <c:dPt>
            <c:idx val="0"/>
            <c:bubble3D val="0"/>
            <c:spPr>
              <a:solidFill>
                <a:schemeClr val="accent5"/>
              </a:solidFill>
              <a:ln w="19050">
                <a:solidFill>
                  <a:schemeClr val="accent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E23-4193-AB0B-E5303245CA56}"/>
              </c:ext>
            </c:extLst>
          </c:dPt>
          <c:dPt>
            <c:idx val="1"/>
            <c:bubble3D val="0"/>
            <c:spPr>
              <a:noFill/>
              <a:ln w="19050">
                <a:solidFill>
                  <a:schemeClr val="accent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E23-4193-AB0B-E5303245CA56}"/>
              </c:ext>
            </c:extLst>
          </c:dPt>
          <c:dLbls>
            <c:dLbl>
              <c:idx val="0"/>
              <c:layout>
                <c:manualLayout>
                  <c:x val="-0.20806813357368062"/>
                  <c:y val="-7.0037109919041066E-2"/>
                </c:manualLayout>
              </c:layout>
              <c:tx>
                <c:rich>
                  <a:bodyPr/>
                  <a:lstStyle/>
                  <a:p>
                    <a:fld id="{1089085B-DE9E-4036-813C-EC2C5BB35209}" type="VALUE">
                      <a:rPr lang="en-US" sz="1800">
                        <a:solidFill>
                          <a:schemeClr val="accent5">
                            <a:lumMod val="75000"/>
                          </a:schemeClr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8142343107300187"/>
                      <c:h val="0.2906748973412046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E23-4193-AB0B-E5303245CA5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E23-4193-AB0B-E5303245C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Arkusz1!$A$2:$A$3</c:f>
              <c:strCache>
                <c:ptCount val="2"/>
                <c:pt idx="0">
                  <c:v>Main Value</c:v>
                </c:pt>
                <c:pt idx="1">
                  <c:v>Rest (autom.calc)</c:v>
                </c:pt>
              </c:strCache>
            </c:strRef>
          </c:cat>
          <c:val>
            <c:numRef>
              <c:f>Arkusz1!$B$2:$B$3</c:f>
              <c:numCache>
                <c:formatCode>0%</c:formatCode>
                <c:ptCount val="2"/>
                <c:pt idx="0">
                  <c:v>0.56000000000000005</c:v>
                </c:pt>
                <c:pt idx="1">
                  <c:v>0.43999999999999995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E23-4193-AB0B-E5303245CA5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  <c:holeSize val="7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BA13E4-858B-4E90-BF86-02FFD902A11A}" type="datetimeFigureOut">
              <a:rPr lang="en-GB" smtClean="0"/>
              <a:t>04/07/2025</a:t>
            </a:fld>
            <a:endParaRPr lang="en-GB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9DE90B-753C-4D7C-8C90-FFA3F1A9AC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6027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23105-3E44-4539-A34F-154208EA3585}" type="datetimeFigureOut">
              <a:rPr lang="en-GB" smtClean="0"/>
              <a:pPr/>
              <a:t>04/07/2025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752296-402F-4A81-B233-AE178F1D2A6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112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752296-402F-4A81-B233-AE178F1D2A62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9292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752296-402F-4A81-B233-AE178F1D2A62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1118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752296-402F-4A81-B233-AE178F1D2A62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0694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752296-402F-4A81-B233-AE178F1D2A62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4372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D574F5-7B0E-546B-B7D4-38271FE61D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9B336B0-CCD5-CBA3-5F3F-24770440770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8F90255-EE82-1D19-793E-142E93EAFB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D7FB51-C2F8-FF60-B71F-E56F632CE6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752296-402F-4A81-B233-AE178F1D2A6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2718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0FC97D-FB40-75C4-3E22-DFEFFFFFF3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AB821EE-CFD1-E7DA-FDAB-180FE88142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DDACEA5-446D-7989-43C0-BB98C53B38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7B64AD-0F51-2746-2733-935ECBDCEA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752296-402F-4A81-B233-AE178F1D2A62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07012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752296-402F-4A81-B233-AE178F1D2A62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96765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752296-402F-4A81-B233-AE178F1D2A62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27516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752296-402F-4A81-B233-AE178F1D2A62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79068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752296-402F-4A81-B233-AE178F1D2A62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8641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: zaokrąglone rogi 1">
            <a:extLst>
              <a:ext uri="{FF2B5EF4-FFF2-40B4-BE49-F238E27FC236}">
                <a16:creationId xmlns:a16="http://schemas.microsoft.com/office/drawing/2014/main" id="{6C7C321B-1AAB-4BFF-85C0-0060155B2F6D}"/>
              </a:ext>
            </a:extLst>
          </p:cNvPr>
          <p:cNvSpPr/>
          <p:nvPr userDrawn="1"/>
        </p:nvSpPr>
        <p:spPr>
          <a:xfrm>
            <a:off x="1520433" y="1195096"/>
            <a:ext cx="9168868" cy="2266562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7000">
                <a:srgbClr val="24ACC3"/>
              </a:gs>
              <a:gs pos="0">
                <a:srgbClr val="199BA4"/>
              </a:gs>
              <a:gs pos="100000">
                <a:srgbClr val="38C9F7"/>
              </a:gs>
            </a:gsLst>
            <a:lin ang="2700000" scaled="1"/>
            <a:tileRect/>
          </a:gra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B8182A57-36CF-4C38-A126-08E828D199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6345" y="5245927"/>
            <a:ext cx="9419312" cy="84736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Click to edit Master subtitle style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D345189-F5AF-46D7-89FE-FD4335BF93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47320" y="6356350"/>
            <a:ext cx="1297360" cy="365125"/>
          </a:xfrm>
        </p:spPr>
        <p:txBody>
          <a:bodyPr/>
          <a:lstStyle>
            <a:lvl1pPr>
              <a:defRPr sz="1600"/>
            </a:lvl1pPr>
          </a:lstStyle>
          <a:p>
            <a:fld id="{22C226BD-4EA4-4D1E-B62F-BBFFF2179819}" type="datetime1">
              <a:rPr lang="en-US" noProof="0" smtClean="0"/>
              <a:t>7/4/2025</a:t>
            </a:fld>
            <a:endParaRPr lang="en-US" noProof="0" dirty="0"/>
          </a:p>
        </p:txBody>
      </p:sp>
      <p:sp>
        <p:nvSpPr>
          <p:cNvPr id="11" name="Grafika 3">
            <a:extLst>
              <a:ext uri="{FF2B5EF4-FFF2-40B4-BE49-F238E27FC236}">
                <a16:creationId xmlns:a16="http://schemas.microsoft.com/office/drawing/2014/main" id="{C93B92B3-19BF-4BF3-98BD-FF5DFF8313A7}"/>
              </a:ext>
            </a:extLst>
          </p:cNvPr>
          <p:cNvSpPr/>
          <p:nvPr userDrawn="1"/>
        </p:nvSpPr>
        <p:spPr>
          <a:xfrm>
            <a:off x="1511567" y="1195096"/>
            <a:ext cx="9168868" cy="2266562"/>
          </a:xfrm>
          <a:custGeom>
            <a:avLst/>
            <a:gdLst>
              <a:gd name="connsiteX0" fmla="*/ 9725723 w 9822079"/>
              <a:gd name="connsiteY0" fmla="*/ 738926 h 2428036"/>
              <a:gd name="connsiteX1" fmla="*/ 9822080 w 9822079"/>
              <a:gd name="connsiteY1" fmla="*/ 1214018 h 2428036"/>
              <a:gd name="connsiteX2" fmla="*/ 9822080 w 9822079"/>
              <a:gd name="connsiteY2" fmla="*/ 1214018 h 2428036"/>
              <a:gd name="connsiteX3" fmla="*/ 8608635 w 9822079"/>
              <a:gd name="connsiteY3" fmla="*/ 2428037 h 2428036"/>
              <a:gd name="connsiteX4" fmla="*/ 1213445 w 9822079"/>
              <a:gd name="connsiteY4" fmla="*/ 2428037 h 2428036"/>
              <a:gd name="connsiteX5" fmla="*/ 0 w 9822079"/>
              <a:gd name="connsiteY5" fmla="*/ 1214018 h 2428036"/>
              <a:gd name="connsiteX6" fmla="*/ 0 w 9822079"/>
              <a:gd name="connsiteY6" fmla="*/ 1214018 h 2428036"/>
              <a:gd name="connsiteX7" fmla="*/ 1213445 w 9822079"/>
              <a:gd name="connsiteY7" fmla="*/ 0 h 2428036"/>
              <a:gd name="connsiteX8" fmla="*/ 8608635 w 9822079"/>
              <a:gd name="connsiteY8" fmla="*/ 0 h 2428036"/>
              <a:gd name="connsiteX9" fmla="*/ 9422505 w 9822079"/>
              <a:gd name="connsiteY9" fmla="*/ 313351 h 2428036"/>
              <a:gd name="connsiteX10" fmla="*/ 9631087 w 9822079"/>
              <a:gd name="connsiteY10" fmla="*/ 559596 h 2428036"/>
              <a:gd name="connsiteX11" fmla="*/ 9529186 w 9822079"/>
              <a:gd name="connsiteY11" fmla="*/ 422708 h 2428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822079" h="2428036">
                <a:moveTo>
                  <a:pt x="9725723" y="738926"/>
                </a:moveTo>
                <a:cubicBezTo>
                  <a:pt x="9787667" y="884800"/>
                  <a:pt x="9822080" y="1045394"/>
                  <a:pt x="9822080" y="1214018"/>
                </a:cubicBezTo>
                <a:lnTo>
                  <a:pt x="9822080" y="1214018"/>
                </a:lnTo>
                <a:cubicBezTo>
                  <a:pt x="9822080" y="1885648"/>
                  <a:pt x="9279882" y="2428037"/>
                  <a:pt x="8608635" y="2428037"/>
                </a:cubicBezTo>
                <a:lnTo>
                  <a:pt x="1213445" y="2428037"/>
                </a:lnTo>
                <a:cubicBezTo>
                  <a:pt x="543345" y="2428037"/>
                  <a:pt x="0" y="1885457"/>
                  <a:pt x="0" y="1214018"/>
                </a:cubicBezTo>
                <a:lnTo>
                  <a:pt x="0" y="1214018"/>
                </a:lnTo>
                <a:cubicBezTo>
                  <a:pt x="0" y="543727"/>
                  <a:pt x="543345" y="0"/>
                  <a:pt x="1213445" y="0"/>
                </a:cubicBezTo>
                <a:lnTo>
                  <a:pt x="8608635" y="0"/>
                </a:lnTo>
                <a:cubicBezTo>
                  <a:pt x="8922176" y="0"/>
                  <a:pt x="9207423" y="118534"/>
                  <a:pt x="9422505" y="313351"/>
                </a:cubicBezTo>
                <a:moveTo>
                  <a:pt x="9631087" y="559596"/>
                </a:moveTo>
                <a:cubicBezTo>
                  <a:pt x="9600306" y="511608"/>
                  <a:pt x="9566275" y="465724"/>
                  <a:pt x="9529186" y="422708"/>
                </a:cubicBezTo>
              </a:path>
            </a:pathLst>
          </a:custGeom>
          <a:noFill/>
          <a:ln w="31750">
            <a:solidFill>
              <a:schemeClr val="accent4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6CDCCBA-1D63-4925-ACBD-4455DAF803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342" y="1302204"/>
            <a:ext cx="8141316" cy="203620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pic>
        <p:nvPicPr>
          <p:cNvPr id="5" name="Grafika 4">
            <a:extLst>
              <a:ext uri="{FF2B5EF4-FFF2-40B4-BE49-F238E27FC236}">
                <a16:creationId xmlns:a16="http://schemas.microsoft.com/office/drawing/2014/main" id="{653E06AE-AB8E-46C5-AE12-BDF92BFFEF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87888" y="260648"/>
            <a:ext cx="2016224" cy="675436"/>
          </a:xfrm>
          <a:prstGeom prst="rect">
            <a:avLst/>
          </a:prstGeom>
        </p:spPr>
      </p:pic>
      <p:sp>
        <p:nvSpPr>
          <p:cNvPr id="10" name="Symbol zastępczy stopki 4">
            <a:extLst>
              <a:ext uri="{FF2B5EF4-FFF2-40B4-BE49-F238E27FC236}">
                <a16:creationId xmlns:a16="http://schemas.microsoft.com/office/drawing/2014/main" id="{5900A43C-70BC-48D0-A351-1D6031691EB1}"/>
              </a:ext>
            </a:extLst>
          </p:cNvPr>
          <p:cNvSpPr txBox="1">
            <a:spLocks/>
          </p:cNvSpPr>
          <p:nvPr userDrawn="1"/>
        </p:nvSpPr>
        <p:spPr>
          <a:xfrm>
            <a:off x="9246343" y="6629400"/>
            <a:ext cx="2507804" cy="223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en-US" sz="1100" dirty="0"/>
              <a:t>© design &amp; tips by infoDiagram.com</a:t>
            </a:r>
          </a:p>
        </p:txBody>
      </p:sp>
    </p:spTree>
    <p:extLst>
      <p:ext uri="{BB962C8B-B14F-4D97-AF65-F5344CB8AC3E}">
        <p14:creationId xmlns:p14="http://schemas.microsoft.com/office/powerpoint/2010/main" val="18229128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7735F4-1557-410A-BABA-A1C0FE0CA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6A961-B0D7-4DE2-AC20-410FDF27BAEE}" type="datetime1">
              <a:rPr lang="en-US" smtClean="0"/>
              <a:t>7/4/2025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A954C8-A745-41A4-AAD0-A49124911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6D04F-F2B5-4DC6-AC72-0D7B2FF08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31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only ou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>
            <a:extLst>
              <a:ext uri="{FF2B5EF4-FFF2-40B4-BE49-F238E27FC236}">
                <a16:creationId xmlns:a16="http://schemas.microsoft.com/office/drawing/2014/main" id="{004E8429-FC88-45DA-A310-6806AA5C2D4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37000">
                <a:srgbClr val="24ACC3"/>
              </a:gs>
              <a:gs pos="0">
                <a:srgbClr val="199BA4"/>
              </a:gs>
              <a:gs pos="100000">
                <a:srgbClr val="38C9F7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Grafika 3">
            <a:extLst>
              <a:ext uri="{FF2B5EF4-FFF2-40B4-BE49-F238E27FC236}">
                <a16:creationId xmlns:a16="http://schemas.microsoft.com/office/drawing/2014/main" id="{1E065885-0C6B-44AC-AE75-0799F9068291}"/>
              </a:ext>
            </a:extLst>
          </p:cNvPr>
          <p:cNvSpPr/>
          <p:nvPr userDrawn="1"/>
        </p:nvSpPr>
        <p:spPr>
          <a:xfrm>
            <a:off x="1184961" y="820952"/>
            <a:ext cx="9822079" cy="2428036"/>
          </a:xfrm>
          <a:custGeom>
            <a:avLst/>
            <a:gdLst>
              <a:gd name="connsiteX0" fmla="*/ 9725723 w 9822079"/>
              <a:gd name="connsiteY0" fmla="*/ 738926 h 2428036"/>
              <a:gd name="connsiteX1" fmla="*/ 9822080 w 9822079"/>
              <a:gd name="connsiteY1" fmla="*/ 1214018 h 2428036"/>
              <a:gd name="connsiteX2" fmla="*/ 9822080 w 9822079"/>
              <a:gd name="connsiteY2" fmla="*/ 1214018 h 2428036"/>
              <a:gd name="connsiteX3" fmla="*/ 8608635 w 9822079"/>
              <a:gd name="connsiteY3" fmla="*/ 2428037 h 2428036"/>
              <a:gd name="connsiteX4" fmla="*/ 1213445 w 9822079"/>
              <a:gd name="connsiteY4" fmla="*/ 2428037 h 2428036"/>
              <a:gd name="connsiteX5" fmla="*/ 0 w 9822079"/>
              <a:gd name="connsiteY5" fmla="*/ 1214018 h 2428036"/>
              <a:gd name="connsiteX6" fmla="*/ 0 w 9822079"/>
              <a:gd name="connsiteY6" fmla="*/ 1214018 h 2428036"/>
              <a:gd name="connsiteX7" fmla="*/ 1213445 w 9822079"/>
              <a:gd name="connsiteY7" fmla="*/ 0 h 2428036"/>
              <a:gd name="connsiteX8" fmla="*/ 8608635 w 9822079"/>
              <a:gd name="connsiteY8" fmla="*/ 0 h 2428036"/>
              <a:gd name="connsiteX9" fmla="*/ 9422505 w 9822079"/>
              <a:gd name="connsiteY9" fmla="*/ 313351 h 2428036"/>
              <a:gd name="connsiteX10" fmla="*/ 9631087 w 9822079"/>
              <a:gd name="connsiteY10" fmla="*/ 559596 h 2428036"/>
              <a:gd name="connsiteX11" fmla="*/ 9529186 w 9822079"/>
              <a:gd name="connsiteY11" fmla="*/ 422708 h 2428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822079" h="2428036">
                <a:moveTo>
                  <a:pt x="9725723" y="738926"/>
                </a:moveTo>
                <a:cubicBezTo>
                  <a:pt x="9787667" y="884800"/>
                  <a:pt x="9822080" y="1045394"/>
                  <a:pt x="9822080" y="1214018"/>
                </a:cubicBezTo>
                <a:lnTo>
                  <a:pt x="9822080" y="1214018"/>
                </a:lnTo>
                <a:cubicBezTo>
                  <a:pt x="9822080" y="1885648"/>
                  <a:pt x="9279882" y="2428037"/>
                  <a:pt x="8608635" y="2428037"/>
                </a:cubicBezTo>
                <a:lnTo>
                  <a:pt x="1213445" y="2428037"/>
                </a:lnTo>
                <a:cubicBezTo>
                  <a:pt x="543345" y="2428037"/>
                  <a:pt x="0" y="1885457"/>
                  <a:pt x="0" y="1214018"/>
                </a:cubicBezTo>
                <a:lnTo>
                  <a:pt x="0" y="1214018"/>
                </a:lnTo>
                <a:cubicBezTo>
                  <a:pt x="0" y="543727"/>
                  <a:pt x="543345" y="0"/>
                  <a:pt x="1213445" y="0"/>
                </a:cubicBezTo>
                <a:lnTo>
                  <a:pt x="8608635" y="0"/>
                </a:lnTo>
                <a:cubicBezTo>
                  <a:pt x="8922176" y="0"/>
                  <a:pt x="9207423" y="118534"/>
                  <a:pt x="9422505" y="313351"/>
                </a:cubicBezTo>
                <a:moveTo>
                  <a:pt x="9631087" y="559596"/>
                </a:moveTo>
                <a:cubicBezTo>
                  <a:pt x="9600306" y="511608"/>
                  <a:pt x="9566275" y="465724"/>
                  <a:pt x="9529186" y="422708"/>
                </a:cubicBezTo>
              </a:path>
            </a:pathLst>
          </a:custGeom>
          <a:noFill/>
          <a:ln w="31750" cap="rnd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951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 ou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>
            <a:extLst>
              <a:ext uri="{FF2B5EF4-FFF2-40B4-BE49-F238E27FC236}">
                <a16:creationId xmlns:a16="http://schemas.microsoft.com/office/drawing/2014/main" id="{004E8429-FC88-45DA-A310-6806AA5C2D4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37000">
                <a:srgbClr val="24ACC3"/>
              </a:gs>
              <a:gs pos="0">
                <a:srgbClr val="199BA4"/>
              </a:gs>
              <a:gs pos="100000">
                <a:srgbClr val="38C9F7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Grafika 3">
            <a:extLst>
              <a:ext uri="{FF2B5EF4-FFF2-40B4-BE49-F238E27FC236}">
                <a16:creationId xmlns:a16="http://schemas.microsoft.com/office/drawing/2014/main" id="{1E065885-0C6B-44AC-AE75-0799F9068291}"/>
              </a:ext>
            </a:extLst>
          </p:cNvPr>
          <p:cNvSpPr/>
          <p:nvPr userDrawn="1"/>
        </p:nvSpPr>
        <p:spPr>
          <a:xfrm>
            <a:off x="1184961" y="820952"/>
            <a:ext cx="9822079" cy="2428036"/>
          </a:xfrm>
          <a:custGeom>
            <a:avLst/>
            <a:gdLst>
              <a:gd name="connsiteX0" fmla="*/ 9725723 w 9822079"/>
              <a:gd name="connsiteY0" fmla="*/ 738926 h 2428036"/>
              <a:gd name="connsiteX1" fmla="*/ 9822080 w 9822079"/>
              <a:gd name="connsiteY1" fmla="*/ 1214018 h 2428036"/>
              <a:gd name="connsiteX2" fmla="*/ 9822080 w 9822079"/>
              <a:gd name="connsiteY2" fmla="*/ 1214018 h 2428036"/>
              <a:gd name="connsiteX3" fmla="*/ 8608635 w 9822079"/>
              <a:gd name="connsiteY3" fmla="*/ 2428037 h 2428036"/>
              <a:gd name="connsiteX4" fmla="*/ 1213445 w 9822079"/>
              <a:gd name="connsiteY4" fmla="*/ 2428037 h 2428036"/>
              <a:gd name="connsiteX5" fmla="*/ 0 w 9822079"/>
              <a:gd name="connsiteY5" fmla="*/ 1214018 h 2428036"/>
              <a:gd name="connsiteX6" fmla="*/ 0 w 9822079"/>
              <a:gd name="connsiteY6" fmla="*/ 1214018 h 2428036"/>
              <a:gd name="connsiteX7" fmla="*/ 1213445 w 9822079"/>
              <a:gd name="connsiteY7" fmla="*/ 0 h 2428036"/>
              <a:gd name="connsiteX8" fmla="*/ 8608635 w 9822079"/>
              <a:gd name="connsiteY8" fmla="*/ 0 h 2428036"/>
              <a:gd name="connsiteX9" fmla="*/ 9422505 w 9822079"/>
              <a:gd name="connsiteY9" fmla="*/ 313351 h 2428036"/>
              <a:gd name="connsiteX10" fmla="*/ 9631087 w 9822079"/>
              <a:gd name="connsiteY10" fmla="*/ 559596 h 2428036"/>
              <a:gd name="connsiteX11" fmla="*/ 9529186 w 9822079"/>
              <a:gd name="connsiteY11" fmla="*/ 422708 h 2428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822079" h="2428036">
                <a:moveTo>
                  <a:pt x="9725723" y="738926"/>
                </a:moveTo>
                <a:cubicBezTo>
                  <a:pt x="9787667" y="884800"/>
                  <a:pt x="9822080" y="1045394"/>
                  <a:pt x="9822080" y="1214018"/>
                </a:cubicBezTo>
                <a:lnTo>
                  <a:pt x="9822080" y="1214018"/>
                </a:lnTo>
                <a:cubicBezTo>
                  <a:pt x="9822080" y="1885648"/>
                  <a:pt x="9279882" y="2428037"/>
                  <a:pt x="8608635" y="2428037"/>
                </a:cubicBezTo>
                <a:lnTo>
                  <a:pt x="1213445" y="2428037"/>
                </a:lnTo>
                <a:cubicBezTo>
                  <a:pt x="543345" y="2428037"/>
                  <a:pt x="0" y="1885457"/>
                  <a:pt x="0" y="1214018"/>
                </a:cubicBezTo>
                <a:lnTo>
                  <a:pt x="0" y="1214018"/>
                </a:lnTo>
                <a:cubicBezTo>
                  <a:pt x="0" y="543727"/>
                  <a:pt x="543345" y="0"/>
                  <a:pt x="1213445" y="0"/>
                </a:cubicBezTo>
                <a:lnTo>
                  <a:pt x="8608635" y="0"/>
                </a:lnTo>
                <a:cubicBezTo>
                  <a:pt x="8922176" y="0"/>
                  <a:pt x="9207423" y="118534"/>
                  <a:pt x="9422505" y="313351"/>
                </a:cubicBezTo>
                <a:moveTo>
                  <a:pt x="9631087" y="559596"/>
                </a:moveTo>
                <a:cubicBezTo>
                  <a:pt x="9600306" y="511608"/>
                  <a:pt x="9566275" y="465724"/>
                  <a:pt x="9529186" y="422708"/>
                </a:cubicBezTo>
              </a:path>
            </a:pathLst>
          </a:custGeom>
          <a:noFill/>
          <a:ln w="31750" cap="rnd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" name="Symbol zastępczy stopki 4">
            <a:extLst>
              <a:ext uri="{FF2B5EF4-FFF2-40B4-BE49-F238E27FC236}">
                <a16:creationId xmlns:a16="http://schemas.microsoft.com/office/drawing/2014/main" id="{F4DC8156-2C34-4CDD-85F4-1537B22CF14A}"/>
              </a:ext>
            </a:extLst>
          </p:cNvPr>
          <p:cNvSpPr txBox="1">
            <a:spLocks/>
          </p:cNvSpPr>
          <p:nvPr userDrawn="1"/>
        </p:nvSpPr>
        <p:spPr>
          <a:xfrm>
            <a:off x="9246343" y="6629400"/>
            <a:ext cx="2507804" cy="223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en-US" sz="1100" dirty="0">
                <a:solidFill>
                  <a:schemeClr val="bg1">
                    <a:lumMod val="95000"/>
                  </a:schemeClr>
                </a:solidFill>
              </a:rPr>
              <a:t>© design &amp; tips by infoDiagram.com</a:t>
            </a:r>
          </a:p>
        </p:txBody>
      </p:sp>
    </p:spTree>
    <p:extLst>
      <p:ext uri="{BB962C8B-B14F-4D97-AF65-F5344CB8AC3E}">
        <p14:creationId xmlns:p14="http://schemas.microsoft.com/office/powerpoint/2010/main" val="102465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only ou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>
            <a:extLst>
              <a:ext uri="{FF2B5EF4-FFF2-40B4-BE49-F238E27FC236}">
                <a16:creationId xmlns:a16="http://schemas.microsoft.com/office/drawing/2014/main" id="{004E8429-FC88-45DA-A310-6806AA5C2D4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37000">
                <a:srgbClr val="24ACC3"/>
              </a:gs>
              <a:gs pos="0">
                <a:srgbClr val="199BA4"/>
              </a:gs>
              <a:gs pos="100000">
                <a:srgbClr val="38C9F7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ymbol zastępczy stopki 4">
            <a:extLst>
              <a:ext uri="{FF2B5EF4-FFF2-40B4-BE49-F238E27FC236}">
                <a16:creationId xmlns:a16="http://schemas.microsoft.com/office/drawing/2014/main" id="{FFB403B1-4F5E-48DD-8A9E-BD2B471CB3E4}"/>
              </a:ext>
            </a:extLst>
          </p:cNvPr>
          <p:cNvSpPr txBox="1">
            <a:spLocks/>
          </p:cNvSpPr>
          <p:nvPr userDrawn="1"/>
        </p:nvSpPr>
        <p:spPr>
          <a:xfrm>
            <a:off x="9246343" y="6629400"/>
            <a:ext cx="2507804" cy="223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en-US" sz="1100" dirty="0">
                <a:solidFill>
                  <a:schemeClr val="bg1">
                    <a:lumMod val="95000"/>
                  </a:schemeClr>
                </a:solidFill>
              </a:rPr>
              <a:t>© design &amp; tips by infoDiagram.com</a:t>
            </a:r>
          </a:p>
        </p:txBody>
      </p:sp>
    </p:spTree>
    <p:extLst>
      <p:ext uri="{BB962C8B-B14F-4D97-AF65-F5344CB8AC3E}">
        <p14:creationId xmlns:p14="http://schemas.microsoft.com/office/powerpoint/2010/main" val="434590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60FD3-C03C-4DB5-A320-2BE3E848370D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Write your text here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3D50F-2265-4988-A9EA-215EE1150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F1E3E-5000-4D3D-A746-54D2AC68427F}" type="datetime1">
              <a:rPr lang="en-US" noProof="0" smtClean="0"/>
              <a:t>7/4/2025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18CDE1-24B2-46AC-82B8-EA59AC8EB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designed by infoDiagram.com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16EF0-0CFA-44A4-A20B-92F2FA772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D432C2-953E-4645-BC73-3709396F72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/>
              <a:t>Write title here</a:t>
            </a:r>
          </a:p>
        </p:txBody>
      </p:sp>
    </p:spTree>
    <p:extLst>
      <p:ext uri="{BB962C8B-B14F-4D97-AF65-F5344CB8AC3E}">
        <p14:creationId xmlns:p14="http://schemas.microsoft.com/office/powerpoint/2010/main" val="873427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7463DD-1237-4FA8-B195-CBD238876E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Write title here</a:t>
            </a:r>
            <a:endParaRPr lang="en-US" dirty="0"/>
          </a:p>
        </p:txBody>
      </p:sp>
      <p:sp>
        <p:nvSpPr>
          <p:cNvPr id="6" name="Symbol zastępczy daty 5">
            <a:extLst>
              <a:ext uri="{FF2B5EF4-FFF2-40B4-BE49-F238E27FC236}">
                <a16:creationId xmlns:a16="http://schemas.microsoft.com/office/drawing/2014/main" id="{B33331B4-6ACA-4498-AF99-BD9E6BFA9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3B06-6557-4363-BD1B-FE0AB8BF9321}" type="datetime1">
              <a:rPr lang="en-US" noProof="0" smtClean="0"/>
              <a:t>7/4/2025</a:t>
            </a:fld>
            <a:endParaRPr lang="en-US" noProof="0" dirty="0"/>
          </a:p>
        </p:txBody>
      </p:sp>
      <p:sp>
        <p:nvSpPr>
          <p:cNvPr id="7" name="Symbol zastępczy stopki 6">
            <a:extLst>
              <a:ext uri="{FF2B5EF4-FFF2-40B4-BE49-F238E27FC236}">
                <a16:creationId xmlns:a16="http://schemas.microsoft.com/office/drawing/2014/main" id="{0031F74C-8B46-460D-BECD-27ECD8D6E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designed by infoDiagram.com</a:t>
            </a:r>
            <a:endParaRPr lang="en-US" noProof="0" dirty="0"/>
          </a:p>
        </p:txBody>
      </p:sp>
      <p:sp>
        <p:nvSpPr>
          <p:cNvPr id="8" name="Symbol zastępczy numeru slajdu 7">
            <a:extLst>
              <a:ext uri="{FF2B5EF4-FFF2-40B4-BE49-F238E27FC236}">
                <a16:creationId xmlns:a16="http://schemas.microsoft.com/office/drawing/2014/main" id="{669C7518-D08D-4688-9AF1-726807B70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51862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Z Tit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3578193-1C1A-62C1-A37D-7DE47B7CD53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778301" y="715851"/>
            <a:ext cx="1374663" cy="1385540"/>
          </a:xfrm>
          <a:prstGeom prst="ellipse">
            <a:avLst/>
          </a:prstGeom>
          <a:ln w="38100">
            <a:solidFill>
              <a:schemeClr val="accent4"/>
            </a:solidFill>
          </a:ln>
        </p:spPr>
      </p:pic>
      <p:sp>
        <p:nvSpPr>
          <p:cNvPr id="16" name="Dowolny kształt: kształt 15">
            <a:extLst>
              <a:ext uri="{FF2B5EF4-FFF2-40B4-BE49-F238E27FC236}">
                <a16:creationId xmlns:a16="http://schemas.microsoft.com/office/drawing/2014/main" id="{795E4328-AB84-48AE-AD33-656D90751925}"/>
              </a:ext>
            </a:extLst>
          </p:cNvPr>
          <p:cNvSpPr/>
          <p:nvPr userDrawn="1"/>
        </p:nvSpPr>
        <p:spPr>
          <a:xfrm rot="16200000">
            <a:off x="6171275" y="-3200279"/>
            <a:ext cx="1575868" cy="9217803"/>
          </a:xfrm>
          <a:custGeom>
            <a:avLst/>
            <a:gdLst>
              <a:gd name="connsiteX0" fmla="*/ 1575868 w 1575868"/>
              <a:gd name="connsiteY0" fmla="*/ 983976 h 9217803"/>
              <a:gd name="connsiteX1" fmla="*/ 1575868 w 1575868"/>
              <a:gd name="connsiteY1" fmla="*/ 8429869 h 9217803"/>
              <a:gd name="connsiteX2" fmla="*/ 787934 w 1575868"/>
              <a:gd name="connsiteY2" fmla="*/ 9217803 h 9217803"/>
              <a:gd name="connsiteX3" fmla="*/ 787934 w 1575868"/>
              <a:gd name="connsiteY3" fmla="*/ 9217802 h 9217803"/>
              <a:gd name="connsiteX4" fmla="*/ 0 w 1575868"/>
              <a:gd name="connsiteY4" fmla="*/ 8429868 h 9217803"/>
              <a:gd name="connsiteX5" fmla="*/ 1 w 1575868"/>
              <a:gd name="connsiteY5" fmla="*/ 983976 h 9217803"/>
              <a:gd name="connsiteX6" fmla="*/ 481235 w 1575868"/>
              <a:gd name="connsiteY6" fmla="*/ 257962 h 9217803"/>
              <a:gd name="connsiteX7" fmla="*/ 556818 w 1575868"/>
              <a:gd name="connsiteY7" fmla="*/ 234500 h 9217803"/>
              <a:gd name="connsiteX8" fmla="*/ 787935 w 1575868"/>
              <a:gd name="connsiteY8" fmla="*/ 0 h 9217803"/>
              <a:gd name="connsiteX9" fmla="*/ 1019052 w 1575868"/>
              <a:gd name="connsiteY9" fmla="*/ 234500 h 9217803"/>
              <a:gd name="connsiteX10" fmla="*/ 1094634 w 1575868"/>
              <a:gd name="connsiteY10" fmla="*/ 257962 h 9217803"/>
              <a:gd name="connsiteX11" fmla="*/ 1575868 w 1575868"/>
              <a:gd name="connsiteY11" fmla="*/ 983976 h 9217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75868" h="9217803">
                <a:moveTo>
                  <a:pt x="1575868" y="983976"/>
                </a:moveTo>
                <a:lnTo>
                  <a:pt x="1575868" y="8429869"/>
                </a:lnTo>
                <a:cubicBezTo>
                  <a:pt x="1575868" y="8865033"/>
                  <a:pt x="1223098" y="9217803"/>
                  <a:pt x="787934" y="9217803"/>
                </a:cubicBezTo>
                <a:lnTo>
                  <a:pt x="787934" y="9217802"/>
                </a:lnTo>
                <a:cubicBezTo>
                  <a:pt x="352770" y="9217802"/>
                  <a:pt x="0" y="8865032"/>
                  <a:pt x="0" y="8429868"/>
                </a:cubicBezTo>
                <a:lnTo>
                  <a:pt x="1" y="983976"/>
                </a:lnTo>
                <a:cubicBezTo>
                  <a:pt x="1" y="657603"/>
                  <a:pt x="198434" y="377577"/>
                  <a:pt x="481235" y="257962"/>
                </a:cubicBezTo>
                <a:lnTo>
                  <a:pt x="556818" y="234500"/>
                </a:lnTo>
                <a:lnTo>
                  <a:pt x="787935" y="0"/>
                </a:lnTo>
                <a:lnTo>
                  <a:pt x="1019052" y="234500"/>
                </a:lnTo>
                <a:lnTo>
                  <a:pt x="1094634" y="257962"/>
                </a:lnTo>
                <a:cubicBezTo>
                  <a:pt x="1377435" y="377577"/>
                  <a:pt x="1575868" y="657603"/>
                  <a:pt x="1575868" y="983976"/>
                </a:cubicBezTo>
                <a:close/>
              </a:path>
            </a:pathLst>
          </a:custGeom>
          <a:gradFill flip="none" rotWithShape="1">
            <a:gsLst>
              <a:gs pos="37000">
                <a:srgbClr val="24ACC3"/>
              </a:gs>
              <a:gs pos="0">
                <a:srgbClr val="199BA4"/>
              </a:gs>
              <a:gs pos="100000">
                <a:srgbClr val="38C9F7"/>
              </a:gs>
            </a:gsLst>
            <a:lin ang="2700000" scaled="1"/>
            <a:tileRect/>
          </a:gra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/>
          </a:p>
        </p:txBody>
      </p:sp>
      <p:sp>
        <p:nvSpPr>
          <p:cNvPr id="6" name="Grafika 17">
            <a:extLst>
              <a:ext uri="{FF2B5EF4-FFF2-40B4-BE49-F238E27FC236}">
                <a16:creationId xmlns:a16="http://schemas.microsoft.com/office/drawing/2014/main" id="{33A93E55-ED1E-40F8-8761-B59E522189C7}"/>
              </a:ext>
            </a:extLst>
          </p:cNvPr>
          <p:cNvSpPr/>
          <p:nvPr userDrawn="1"/>
        </p:nvSpPr>
        <p:spPr>
          <a:xfrm>
            <a:off x="2342093" y="624935"/>
            <a:ext cx="9226020" cy="1567372"/>
          </a:xfrm>
          <a:custGeom>
            <a:avLst/>
            <a:gdLst>
              <a:gd name="connsiteX0" fmla="*/ 7072503 w 7120508"/>
              <a:gd name="connsiteY0" fmla="*/ 368141 h 1209675"/>
              <a:gd name="connsiteX1" fmla="*/ 7120509 w 7120508"/>
              <a:gd name="connsiteY1" fmla="*/ 604838 h 1209675"/>
              <a:gd name="connsiteX2" fmla="*/ 7120509 w 7120508"/>
              <a:gd name="connsiteY2" fmla="*/ 604838 h 1209675"/>
              <a:gd name="connsiteX3" fmla="*/ 6515958 w 7120508"/>
              <a:gd name="connsiteY3" fmla="*/ 1209675 h 1209675"/>
              <a:gd name="connsiteX4" fmla="*/ 756571 w 7120508"/>
              <a:gd name="connsiteY4" fmla="*/ 1209675 h 1209675"/>
              <a:gd name="connsiteX5" fmla="*/ 177165 w 7120508"/>
              <a:gd name="connsiteY5" fmla="*/ 778002 h 1209675"/>
              <a:gd name="connsiteX6" fmla="*/ 0 w 7120508"/>
              <a:gd name="connsiteY6" fmla="*/ 604838 h 1209675"/>
              <a:gd name="connsiteX7" fmla="*/ 175736 w 7120508"/>
              <a:gd name="connsiteY7" fmla="*/ 436340 h 1209675"/>
              <a:gd name="connsiteX8" fmla="*/ 756571 w 7120508"/>
              <a:gd name="connsiteY8" fmla="*/ 0 h 1209675"/>
              <a:gd name="connsiteX9" fmla="*/ 6515958 w 7120508"/>
              <a:gd name="connsiteY9" fmla="*/ 0 h 1209675"/>
              <a:gd name="connsiteX10" fmla="*/ 6921436 w 7120508"/>
              <a:gd name="connsiteY10" fmla="*/ 156115 h 1209675"/>
              <a:gd name="connsiteX11" fmla="*/ 7025355 w 7120508"/>
              <a:gd name="connsiteY11" fmla="*/ 278797 h 1209675"/>
              <a:gd name="connsiteX12" fmla="*/ 6974586 w 7120508"/>
              <a:gd name="connsiteY12" fmla="*/ 210598 h 1209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20508" h="1209675">
                <a:moveTo>
                  <a:pt x="7072503" y="368141"/>
                </a:moveTo>
                <a:cubicBezTo>
                  <a:pt x="7103364" y="440817"/>
                  <a:pt x="7120509" y="520827"/>
                  <a:pt x="7120509" y="604838"/>
                </a:cubicBezTo>
                <a:lnTo>
                  <a:pt x="7120509" y="604838"/>
                </a:lnTo>
                <a:cubicBezTo>
                  <a:pt x="7120509" y="939451"/>
                  <a:pt x="6850380" y="1209675"/>
                  <a:pt x="6515958" y="1209675"/>
                </a:cubicBezTo>
                <a:lnTo>
                  <a:pt x="756571" y="1209675"/>
                </a:lnTo>
                <a:cubicBezTo>
                  <a:pt x="482822" y="1209675"/>
                  <a:pt x="251555" y="1027938"/>
                  <a:pt x="177165" y="778002"/>
                </a:cubicBezTo>
                <a:cubicBezTo>
                  <a:pt x="171069" y="757904"/>
                  <a:pt x="0" y="604838"/>
                  <a:pt x="0" y="604838"/>
                </a:cubicBezTo>
                <a:cubicBezTo>
                  <a:pt x="0" y="604838"/>
                  <a:pt x="170498" y="454628"/>
                  <a:pt x="175736" y="436340"/>
                </a:cubicBezTo>
                <a:cubicBezTo>
                  <a:pt x="248698" y="184309"/>
                  <a:pt x="481108" y="0"/>
                  <a:pt x="756571" y="0"/>
                </a:cubicBezTo>
                <a:lnTo>
                  <a:pt x="6515958" y="0"/>
                </a:lnTo>
                <a:cubicBezTo>
                  <a:pt x="6672167" y="0"/>
                  <a:pt x="6814280" y="59055"/>
                  <a:pt x="6921436" y="156115"/>
                </a:cubicBezTo>
                <a:moveTo>
                  <a:pt x="7025355" y="278797"/>
                </a:moveTo>
                <a:cubicBezTo>
                  <a:pt x="7010019" y="254889"/>
                  <a:pt x="6993065" y="232029"/>
                  <a:pt x="6974586" y="210598"/>
                </a:cubicBezTo>
              </a:path>
            </a:pathLst>
          </a:custGeom>
          <a:noFill/>
          <a:ln w="317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77463DD-1237-4FA8-B195-CBD238876E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24269" y="661457"/>
            <a:ext cx="8428316" cy="1496988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Write title here</a:t>
            </a:r>
            <a:endParaRPr lang="en-US" dirty="0"/>
          </a:p>
        </p:txBody>
      </p:sp>
      <p:sp>
        <p:nvSpPr>
          <p:cNvPr id="13" name="Symbol zastępczy daty 12">
            <a:extLst>
              <a:ext uri="{FF2B5EF4-FFF2-40B4-BE49-F238E27FC236}">
                <a16:creationId xmlns:a16="http://schemas.microsoft.com/office/drawing/2014/main" id="{0D088CCE-8599-495C-B454-7880D6BF3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E2DDB-1366-44E7-92EA-FE74523FDD82}" type="datetime1">
              <a:rPr lang="en-US" noProof="0" smtClean="0"/>
              <a:t>7/4/2025</a:t>
            </a:fld>
            <a:endParaRPr lang="en-US" noProof="0" dirty="0"/>
          </a:p>
        </p:txBody>
      </p:sp>
      <p:sp>
        <p:nvSpPr>
          <p:cNvPr id="14" name="Symbol zastępczy stopki 13">
            <a:extLst>
              <a:ext uri="{FF2B5EF4-FFF2-40B4-BE49-F238E27FC236}">
                <a16:creationId xmlns:a16="http://schemas.microsoft.com/office/drawing/2014/main" id="{F8A16C61-A354-4AEB-87C1-E862015F5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designed by infoDiagram.com</a:t>
            </a:r>
            <a:endParaRPr lang="en-US" noProof="0" dirty="0"/>
          </a:p>
        </p:txBody>
      </p:sp>
      <p:sp>
        <p:nvSpPr>
          <p:cNvPr id="15" name="Symbol zastępczy numeru slajdu 14">
            <a:extLst>
              <a:ext uri="{FF2B5EF4-FFF2-40B4-BE49-F238E27FC236}">
                <a16:creationId xmlns:a16="http://schemas.microsoft.com/office/drawing/2014/main" id="{EA894033-215E-423A-AFEA-FABCC61E1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8" name="Symbol zastępczy stopki 4">
            <a:extLst>
              <a:ext uri="{FF2B5EF4-FFF2-40B4-BE49-F238E27FC236}">
                <a16:creationId xmlns:a16="http://schemas.microsoft.com/office/drawing/2014/main" id="{FE2AB4C8-B557-4E61-9180-DC1FC8EAE740}"/>
              </a:ext>
            </a:extLst>
          </p:cNvPr>
          <p:cNvSpPr txBox="1">
            <a:spLocks/>
          </p:cNvSpPr>
          <p:nvPr userDrawn="1"/>
        </p:nvSpPr>
        <p:spPr>
          <a:xfrm>
            <a:off x="9246343" y="6629400"/>
            <a:ext cx="2507804" cy="223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en-US" sz="1100" dirty="0"/>
              <a:t>© design &amp; tips by infoDiagram.com</a:t>
            </a:r>
          </a:p>
        </p:txBody>
      </p:sp>
    </p:spTree>
    <p:extLst>
      <p:ext uri="{BB962C8B-B14F-4D97-AF65-F5344CB8AC3E}">
        <p14:creationId xmlns:p14="http://schemas.microsoft.com/office/powerpoint/2010/main" val="133340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Z 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14">
            <a:extLst>
              <a:ext uri="{FF2B5EF4-FFF2-40B4-BE49-F238E27FC236}">
                <a16:creationId xmlns:a16="http://schemas.microsoft.com/office/drawing/2014/main" id="{BCF608E3-6EFD-4CC6-997A-01A05F3309E2}"/>
              </a:ext>
            </a:extLst>
          </p:cNvPr>
          <p:cNvSpPr/>
          <p:nvPr userDrawn="1"/>
        </p:nvSpPr>
        <p:spPr>
          <a:xfrm>
            <a:off x="8700120" y="0"/>
            <a:ext cx="3491880" cy="6858002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578193-1C1A-62C1-A37D-7DE47B7CD53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778301" y="715851"/>
            <a:ext cx="1374663" cy="1385540"/>
          </a:xfrm>
          <a:prstGeom prst="ellipse">
            <a:avLst/>
          </a:prstGeom>
          <a:ln w="38100">
            <a:solidFill>
              <a:schemeClr val="accent4"/>
            </a:solidFill>
          </a:ln>
        </p:spPr>
      </p:pic>
      <p:sp>
        <p:nvSpPr>
          <p:cNvPr id="16" name="Dowolny kształt: kształt 15">
            <a:extLst>
              <a:ext uri="{FF2B5EF4-FFF2-40B4-BE49-F238E27FC236}">
                <a16:creationId xmlns:a16="http://schemas.microsoft.com/office/drawing/2014/main" id="{795E4328-AB84-48AE-AD33-656D90751925}"/>
              </a:ext>
            </a:extLst>
          </p:cNvPr>
          <p:cNvSpPr/>
          <p:nvPr userDrawn="1"/>
        </p:nvSpPr>
        <p:spPr>
          <a:xfrm rot="16200000">
            <a:off x="6171275" y="-3200279"/>
            <a:ext cx="1575868" cy="9217803"/>
          </a:xfrm>
          <a:custGeom>
            <a:avLst/>
            <a:gdLst>
              <a:gd name="connsiteX0" fmla="*/ 1575868 w 1575868"/>
              <a:gd name="connsiteY0" fmla="*/ 983976 h 9217803"/>
              <a:gd name="connsiteX1" fmla="*/ 1575868 w 1575868"/>
              <a:gd name="connsiteY1" fmla="*/ 8429869 h 9217803"/>
              <a:gd name="connsiteX2" fmla="*/ 787934 w 1575868"/>
              <a:gd name="connsiteY2" fmla="*/ 9217803 h 9217803"/>
              <a:gd name="connsiteX3" fmla="*/ 787934 w 1575868"/>
              <a:gd name="connsiteY3" fmla="*/ 9217802 h 9217803"/>
              <a:gd name="connsiteX4" fmla="*/ 0 w 1575868"/>
              <a:gd name="connsiteY4" fmla="*/ 8429868 h 9217803"/>
              <a:gd name="connsiteX5" fmla="*/ 1 w 1575868"/>
              <a:gd name="connsiteY5" fmla="*/ 983976 h 9217803"/>
              <a:gd name="connsiteX6" fmla="*/ 481235 w 1575868"/>
              <a:gd name="connsiteY6" fmla="*/ 257962 h 9217803"/>
              <a:gd name="connsiteX7" fmla="*/ 556818 w 1575868"/>
              <a:gd name="connsiteY7" fmla="*/ 234500 h 9217803"/>
              <a:gd name="connsiteX8" fmla="*/ 787935 w 1575868"/>
              <a:gd name="connsiteY8" fmla="*/ 0 h 9217803"/>
              <a:gd name="connsiteX9" fmla="*/ 1019052 w 1575868"/>
              <a:gd name="connsiteY9" fmla="*/ 234500 h 9217803"/>
              <a:gd name="connsiteX10" fmla="*/ 1094634 w 1575868"/>
              <a:gd name="connsiteY10" fmla="*/ 257962 h 9217803"/>
              <a:gd name="connsiteX11" fmla="*/ 1575868 w 1575868"/>
              <a:gd name="connsiteY11" fmla="*/ 983976 h 9217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75868" h="9217803">
                <a:moveTo>
                  <a:pt x="1575868" y="983976"/>
                </a:moveTo>
                <a:lnTo>
                  <a:pt x="1575868" y="8429869"/>
                </a:lnTo>
                <a:cubicBezTo>
                  <a:pt x="1575868" y="8865033"/>
                  <a:pt x="1223098" y="9217803"/>
                  <a:pt x="787934" y="9217803"/>
                </a:cubicBezTo>
                <a:lnTo>
                  <a:pt x="787934" y="9217802"/>
                </a:lnTo>
                <a:cubicBezTo>
                  <a:pt x="352770" y="9217802"/>
                  <a:pt x="0" y="8865032"/>
                  <a:pt x="0" y="8429868"/>
                </a:cubicBezTo>
                <a:lnTo>
                  <a:pt x="1" y="983976"/>
                </a:lnTo>
                <a:cubicBezTo>
                  <a:pt x="1" y="657603"/>
                  <a:pt x="198434" y="377577"/>
                  <a:pt x="481235" y="257962"/>
                </a:cubicBezTo>
                <a:lnTo>
                  <a:pt x="556818" y="234500"/>
                </a:lnTo>
                <a:lnTo>
                  <a:pt x="787935" y="0"/>
                </a:lnTo>
                <a:lnTo>
                  <a:pt x="1019052" y="234500"/>
                </a:lnTo>
                <a:lnTo>
                  <a:pt x="1094634" y="257962"/>
                </a:lnTo>
                <a:cubicBezTo>
                  <a:pt x="1377435" y="377577"/>
                  <a:pt x="1575868" y="657603"/>
                  <a:pt x="1575868" y="983976"/>
                </a:cubicBezTo>
                <a:close/>
              </a:path>
            </a:pathLst>
          </a:custGeom>
          <a:gradFill flip="none" rotWithShape="1">
            <a:gsLst>
              <a:gs pos="37000">
                <a:srgbClr val="24ACC3"/>
              </a:gs>
              <a:gs pos="0">
                <a:srgbClr val="199BA4"/>
              </a:gs>
              <a:gs pos="100000">
                <a:srgbClr val="38C9F7"/>
              </a:gs>
            </a:gsLst>
            <a:lin ang="2700000" scaled="1"/>
            <a:tileRect/>
          </a:gra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/>
          </a:p>
        </p:txBody>
      </p:sp>
      <p:sp>
        <p:nvSpPr>
          <p:cNvPr id="6" name="Grafika 17">
            <a:extLst>
              <a:ext uri="{FF2B5EF4-FFF2-40B4-BE49-F238E27FC236}">
                <a16:creationId xmlns:a16="http://schemas.microsoft.com/office/drawing/2014/main" id="{33A93E55-ED1E-40F8-8761-B59E522189C7}"/>
              </a:ext>
            </a:extLst>
          </p:cNvPr>
          <p:cNvSpPr/>
          <p:nvPr userDrawn="1"/>
        </p:nvSpPr>
        <p:spPr>
          <a:xfrm>
            <a:off x="2342093" y="624935"/>
            <a:ext cx="9226020" cy="1567372"/>
          </a:xfrm>
          <a:custGeom>
            <a:avLst/>
            <a:gdLst>
              <a:gd name="connsiteX0" fmla="*/ 7072503 w 7120508"/>
              <a:gd name="connsiteY0" fmla="*/ 368141 h 1209675"/>
              <a:gd name="connsiteX1" fmla="*/ 7120509 w 7120508"/>
              <a:gd name="connsiteY1" fmla="*/ 604838 h 1209675"/>
              <a:gd name="connsiteX2" fmla="*/ 7120509 w 7120508"/>
              <a:gd name="connsiteY2" fmla="*/ 604838 h 1209675"/>
              <a:gd name="connsiteX3" fmla="*/ 6515958 w 7120508"/>
              <a:gd name="connsiteY3" fmla="*/ 1209675 h 1209675"/>
              <a:gd name="connsiteX4" fmla="*/ 756571 w 7120508"/>
              <a:gd name="connsiteY4" fmla="*/ 1209675 h 1209675"/>
              <a:gd name="connsiteX5" fmla="*/ 177165 w 7120508"/>
              <a:gd name="connsiteY5" fmla="*/ 778002 h 1209675"/>
              <a:gd name="connsiteX6" fmla="*/ 0 w 7120508"/>
              <a:gd name="connsiteY6" fmla="*/ 604838 h 1209675"/>
              <a:gd name="connsiteX7" fmla="*/ 175736 w 7120508"/>
              <a:gd name="connsiteY7" fmla="*/ 436340 h 1209675"/>
              <a:gd name="connsiteX8" fmla="*/ 756571 w 7120508"/>
              <a:gd name="connsiteY8" fmla="*/ 0 h 1209675"/>
              <a:gd name="connsiteX9" fmla="*/ 6515958 w 7120508"/>
              <a:gd name="connsiteY9" fmla="*/ 0 h 1209675"/>
              <a:gd name="connsiteX10" fmla="*/ 6921436 w 7120508"/>
              <a:gd name="connsiteY10" fmla="*/ 156115 h 1209675"/>
              <a:gd name="connsiteX11" fmla="*/ 7025355 w 7120508"/>
              <a:gd name="connsiteY11" fmla="*/ 278797 h 1209675"/>
              <a:gd name="connsiteX12" fmla="*/ 6974586 w 7120508"/>
              <a:gd name="connsiteY12" fmla="*/ 210598 h 1209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20508" h="1209675">
                <a:moveTo>
                  <a:pt x="7072503" y="368141"/>
                </a:moveTo>
                <a:cubicBezTo>
                  <a:pt x="7103364" y="440817"/>
                  <a:pt x="7120509" y="520827"/>
                  <a:pt x="7120509" y="604838"/>
                </a:cubicBezTo>
                <a:lnTo>
                  <a:pt x="7120509" y="604838"/>
                </a:lnTo>
                <a:cubicBezTo>
                  <a:pt x="7120509" y="939451"/>
                  <a:pt x="6850380" y="1209675"/>
                  <a:pt x="6515958" y="1209675"/>
                </a:cubicBezTo>
                <a:lnTo>
                  <a:pt x="756571" y="1209675"/>
                </a:lnTo>
                <a:cubicBezTo>
                  <a:pt x="482822" y="1209675"/>
                  <a:pt x="251555" y="1027938"/>
                  <a:pt x="177165" y="778002"/>
                </a:cubicBezTo>
                <a:cubicBezTo>
                  <a:pt x="171069" y="757904"/>
                  <a:pt x="0" y="604838"/>
                  <a:pt x="0" y="604838"/>
                </a:cubicBezTo>
                <a:cubicBezTo>
                  <a:pt x="0" y="604838"/>
                  <a:pt x="170498" y="454628"/>
                  <a:pt x="175736" y="436340"/>
                </a:cubicBezTo>
                <a:cubicBezTo>
                  <a:pt x="248698" y="184309"/>
                  <a:pt x="481108" y="0"/>
                  <a:pt x="756571" y="0"/>
                </a:cubicBezTo>
                <a:lnTo>
                  <a:pt x="6515958" y="0"/>
                </a:lnTo>
                <a:cubicBezTo>
                  <a:pt x="6672167" y="0"/>
                  <a:pt x="6814280" y="59055"/>
                  <a:pt x="6921436" y="156115"/>
                </a:cubicBezTo>
                <a:moveTo>
                  <a:pt x="7025355" y="278797"/>
                </a:moveTo>
                <a:cubicBezTo>
                  <a:pt x="7010019" y="254889"/>
                  <a:pt x="6993065" y="232029"/>
                  <a:pt x="6974586" y="210598"/>
                </a:cubicBezTo>
              </a:path>
            </a:pathLst>
          </a:custGeom>
          <a:noFill/>
          <a:ln w="317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77463DD-1237-4FA8-B195-CBD238876E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24269" y="661457"/>
            <a:ext cx="8428316" cy="1496988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Write title here</a:t>
            </a:r>
            <a:endParaRPr lang="en-US" dirty="0"/>
          </a:p>
        </p:txBody>
      </p:sp>
      <p:sp>
        <p:nvSpPr>
          <p:cNvPr id="13" name="Symbol zastępczy daty 12">
            <a:extLst>
              <a:ext uri="{FF2B5EF4-FFF2-40B4-BE49-F238E27FC236}">
                <a16:creationId xmlns:a16="http://schemas.microsoft.com/office/drawing/2014/main" id="{0D088CCE-8599-495C-B454-7880D6BF3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E2DDB-1366-44E7-92EA-FE74523FDD82}" type="datetime1">
              <a:rPr lang="en-US" noProof="0" smtClean="0"/>
              <a:t>7/4/2025</a:t>
            </a:fld>
            <a:endParaRPr lang="en-US" noProof="0" dirty="0"/>
          </a:p>
        </p:txBody>
      </p:sp>
      <p:sp>
        <p:nvSpPr>
          <p:cNvPr id="14" name="Symbol zastępczy stopki 13">
            <a:extLst>
              <a:ext uri="{FF2B5EF4-FFF2-40B4-BE49-F238E27FC236}">
                <a16:creationId xmlns:a16="http://schemas.microsoft.com/office/drawing/2014/main" id="{F8A16C61-A354-4AEB-87C1-E862015F5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designed by infoDiagram.com</a:t>
            </a:r>
            <a:endParaRPr lang="en-US" noProof="0" dirty="0"/>
          </a:p>
        </p:txBody>
      </p:sp>
      <p:sp>
        <p:nvSpPr>
          <p:cNvPr id="15" name="Symbol zastępczy numeru slajdu 14">
            <a:extLst>
              <a:ext uri="{FF2B5EF4-FFF2-40B4-BE49-F238E27FC236}">
                <a16:creationId xmlns:a16="http://schemas.microsoft.com/office/drawing/2014/main" id="{EA894033-215E-423A-AFEA-FABCC61E1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8" name="Symbol zastępczy stopki 4">
            <a:extLst>
              <a:ext uri="{FF2B5EF4-FFF2-40B4-BE49-F238E27FC236}">
                <a16:creationId xmlns:a16="http://schemas.microsoft.com/office/drawing/2014/main" id="{FE2AB4C8-B557-4E61-9180-DC1FC8EAE740}"/>
              </a:ext>
            </a:extLst>
          </p:cNvPr>
          <p:cNvSpPr txBox="1">
            <a:spLocks/>
          </p:cNvSpPr>
          <p:nvPr userDrawn="1"/>
        </p:nvSpPr>
        <p:spPr>
          <a:xfrm>
            <a:off x="9246343" y="6629400"/>
            <a:ext cx="2507804" cy="223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en-US" sz="1100" dirty="0"/>
              <a:t>© design &amp; tips by infoDiagram.com</a:t>
            </a:r>
          </a:p>
        </p:txBody>
      </p:sp>
    </p:spTree>
    <p:extLst>
      <p:ext uri="{BB962C8B-B14F-4D97-AF65-F5344CB8AC3E}">
        <p14:creationId xmlns:p14="http://schemas.microsoft.com/office/powerpoint/2010/main" val="392701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Icon 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7463DD-1237-4FA8-B195-CBD238876E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0"/>
            <a:ext cx="8076231" cy="972000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Write title here</a:t>
            </a:r>
            <a:endParaRPr lang="en-US" dirty="0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E58D595-E919-4DC5-B7BC-954C39A6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E24D5-665E-48C6-A25E-B7917C4CFF14}" type="datetime1">
              <a:rPr lang="en-US" smtClean="0"/>
              <a:t>7/4/2025</a:t>
            </a:fld>
            <a:endParaRPr lang="en-US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F3C28E3-54FC-4AC8-868C-79CEEDCCA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designed by infoDiagram.com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DC6A627-F5F7-42F2-9FA7-5671168CC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55F45-05E1-4AB6-A090-051B6D14F12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Grafika 7">
            <a:extLst>
              <a:ext uri="{FF2B5EF4-FFF2-40B4-BE49-F238E27FC236}">
                <a16:creationId xmlns:a16="http://schemas.microsoft.com/office/drawing/2014/main" id="{13722BAA-3A47-41E7-A109-F81C4EFFC1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1658" y="6486136"/>
            <a:ext cx="1299543" cy="275661"/>
          </a:xfrm>
          <a:prstGeom prst="rect">
            <a:avLst/>
          </a:prstGeom>
        </p:spPr>
      </p:pic>
      <p:sp>
        <p:nvSpPr>
          <p:cNvPr id="9" name="Symbol zastępczy stopki 4">
            <a:extLst>
              <a:ext uri="{FF2B5EF4-FFF2-40B4-BE49-F238E27FC236}">
                <a16:creationId xmlns:a16="http://schemas.microsoft.com/office/drawing/2014/main" id="{13941054-445A-4347-922F-5B4B0C34894F}"/>
              </a:ext>
            </a:extLst>
          </p:cNvPr>
          <p:cNvSpPr txBox="1">
            <a:spLocks/>
          </p:cNvSpPr>
          <p:nvPr userDrawn="1"/>
        </p:nvSpPr>
        <p:spPr>
          <a:xfrm>
            <a:off x="9246343" y="6629400"/>
            <a:ext cx="2507804" cy="223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en-US" sz="1100" dirty="0"/>
              <a:t>© design &amp; tips by infoDiagram.com</a:t>
            </a:r>
          </a:p>
        </p:txBody>
      </p:sp>
    </p:spTree>
    <p:extLst>
      <p:ext uri="{BB962C8B-B14F-4D97-AF65-F5344CB8AC3E}">
        <p14:creationId xmlns:p14="http://schemas.microsoft.com/office/powerpoint/2010/main" val="1719556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rafika 9">
            <a:extLst>
              <a:ext uri="{FF2B5EF4-FFF2-40B4-BE49-F238E27FC236}">
                <a16:creationId xmlns:a16="http://schemas.microsoft.com/office/drawing/2014/main" id="{AA973136-4D40-44ED-A0B3-56098760A27E}"/>
              </a:ext>
            </a:extLst>
          </p:cNvPr>
          <p:cNvSpPr/>
          <p:nvPr userDrawn="1"/>
        </p:nvSpPr>
        <p:spPr>
          <a:xfrm>
            <a:off x="623887" y="171744"/>
            <a:ext cx="10944223" cy="1056034"/>
          </a:xfrm>
          <a:custGeom>
            <a:avLst/>
            <a:gdLst>
              <a:gd name="connsiteX0" fmla="*/ 8155877 w 8187213"/>
              <a:gd name="connsiteY0" fmla="*/ 240411 h 790003"/>
              <a:gd name="connsiteX1" fmla="*/ 8187214 w 8187213"/>
              <a:gd name="connsiteY1" fmla="*/ 395002 h 790003"/>
              <a:gd name="connsiteX2" fmla="*/ 8187214 w 8187213"/>
              <a:gd name="connsiteY2" fmla="*/ 395002 h 790003"/>
              <a:gd name="connsiteX3" fmla="*/ 7792403 w 8187213"/>
              <a:gd name="connsiteY3" fmla="*/ 790004 h 790003"/>
              <a:gd name="connsiteX4" fmla="*/ 394811 w 8187213"/>
              <a:gd name="connsiteY4" fmla="*/ 790004 h 790003"/>
              <a:gd name="connsiteX5" fmla="*/ 0 w 8187213"/>
              <a:gd name="connsiteY5" fmla="*/ 395002 h 790003"/>
              <a:gd name="connsiteX6" fmla="*/ 0 w 8187213"/>
              <a:gd name="connsiteY6" fmla="*/ 395002 h 790003"/>
              <a:gd name="connsiteX7" fmla="*/ 394811 w 8187213"/>
              <a:gd name="connsiteY7" fmla="*/ 0 h 790003"/>
              <a:gd name="connsiteX8" fmla="*/ 7792403 w 8187213"/>
              <a:gd name="connsiteY8" fmla="*/ 0 h 790003"/>
              <a:gd name="connsiteX9" fmla="*/ 8057198 w 8187213"/>
              <a:gd name="connsiteY9" fmla="*/ 101918 h 790003"/>
              <a:gd name="connsiteX10" fmla="*/ 8125016 w 8187213"/>
              <a:gd name="connsiteY10" fmla="*/ 182023 h 790003"/>
              <a:gd name="connsiteX11" fmla="*/ 8091869 w 8187213"/>
              <a:gd name="connsiteY11" fmla="*/ 137446 h 79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187213" h="790003">
                <a:moveTo>
                  <a:pt x="8155877" y="240411"/>
                </a:moveTo>
                <a:cubicBezTo>
                  <a:pt x="8176070" y="287846"/>
                  <a:pt x="8187214" y="340138"/>
                  <a:pt x="8187214" y="395002"/>
                </a:cubicBezTo>
                <a:lnTo>
                  <a:pt x="8187214" y="395002"/>
                </a:lnTo>
                <a:cubicBezTo>
                  <a:pt x="8187214" y="613505"/>
                  <a:pt x="8010811" y="790004"/>
                  <a:pt x="7792403" y="790004"/>
                </a:cubicBezTo>
                <a:lnTo>
                  <a:pt x="394811" y="790004"/>
                </a:lnTo>
                <a:cubicBezTo>
                  <a:pt x="176784" y="790004"/>
                  <a:pt x="0" y="613505"/>
                  <a:pt x="0" y="395002"/>
                </a:cubicBezTo>
                <a:lnTo>
                  <a:pt x="0" y="395002"/>
                </a:lnTo>
                <a:cubicBezTo>
                  <a:pt x="0" y="176879"/>
                  <a:pt x="176784" y="0"/>
                  <a:pt x="394811" y="0"/>
                </a:cubicBezTo>
                <a:lnTo>
                  <a:pt x="7792403" y="0"/>
                </a:lnTo>
                <a:cubicBezTo>
                  <a:pt x="7894415" y="0"/>
                  <a:pt x="7987189" y="38576"/>
                  <a:pt x="8057198" y="101918"/>
                </a:cubicBezTo>
                <a:moveTo>
                  <a:pt x="8125016" y="182023"/>
                </a:moveTo>
                <a:cubicBezTo>
                  <a:pt x="8115014" y="166402"/>
                  <a:pt x="8103870" y="151448"/>
                  <a:pt x="8091869" y="137446"/>
                </a:cubicBez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31750" cap="rnd">
            <a:gradFill flip="none" rotWithShape="1">
              <a:gsLst>
                <a:gs pos="67000">
                  <a:srgbClr val="23AABE"/>
                </a:gs>
                <a:gs pos="100000">
                  <a:srgbClr val="199BA4"/>
                </a:gs>
                <a:gs pos="0">
                  <a:srgbClr val="38C9F7"/>
                </a:gs>
              </a:gsLst>
              <a:lin ang="13500000" scaled="1"/>
              <a:tileRect/>
            </a:gradFill>
            <a:prstDash val="solid"/>
            <a:round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866149-D9DB-4110-BE38-E3F6E4BC5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226461"/>
            <a:ext cx="10947022" cy="97200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noProof="0" dirty="0"/>
              <a:t>Write title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A543A4-A38A-42F0-B552-F0A92F184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484784"/>
            <a:ext cx="10944225" cy="4824535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 noProof="0" dirty="0"/>
              <a:t>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E0776-F1A8-4911-A447-3C456A4825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67608" y="6446006"/>
            <a:ext cx="108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1B777-DEA0-4805-9FDB-604EDBAF552E}" type="datetime1">
              <a:rPr lang="en-US" noProof="0" smtClean="0"/>
              <a:t>7/4/2025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05E99-3851-4853-A693-D2F34F1D76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48944" y="6445302"/>
            <a:ext cx="4894112" cy="3822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 dirty="0"/>
              <a:t>designed by infoDiagram.com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70682-E008-4E8D-9CC5-59A9D1A185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0" y="6446006"/>
            <a:ext cx="5559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40" name="Grupa 39"/>
          <p:cNvGrpSpPr/>
          <p:nvPr userDrawn="1"/>
        </p:nvGrpSpPr>
        <p:grpSpPr>
          <a:xfrm>
            <a:off x="0" y="0"/>
            <a:ext cx="121194" cy="972000"/>
            <a:chOff x="672539" y="397517"/>
            <a:chExt cx="121194" cy="972000"/>
          </a:xfrm>
          <a:solidFill>
            <a:schemeClr val="bg1"/>
          </a:solidFill>
        </p:grpSpPr>
        <p:sp>
          <p:nvSpPr>
            <p:cNvPr id="41" name="Prostokąt 40"/>
            <p:cNvSpPr/>
            <p:nvPr/>
          </p:nvSpPr>
          <p:spPr>
            <a:xfrm>
              <a:off x="672539" y="397517"/>
              <a:ext cx="54000" cy="9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2" name="Trójkąt równoramienny 41"/>
            <p:cNvSpPr/>
            <p:nvPr/>
          </p:nvSpPr>
          <p:spPr>
            <a:xfrm rot="5400000">
              <a:off x="596882" y="834256"/>
              <a:ext cx="295180" cy="98522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48" name="Prostokąt 47"/>
          <p:cNvSpPr/>
          <p:nvPr/>
        </p:nvSpPr>
        <p:spPr>
          <a:xfrm flipH="1">
            <a:off x="12138000" y="6372000"/>
            <a:ext cx="54000" cy="4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Symbol zastępczy stopki 4">
            <a:extLst>
              <a:ext uri="{FF2B5EF4-FFF2-40B4-BE49-F238E27FC236}">
                <a16:creationId xmlns:a16="http://schemas.microsoft.com/office/drawing/2014/main" id="{076A967C-F0E0-4590-AA4D-A3136A1635BB}"/>
              </a:ext>
            </a:extLst>
          </p:cNvPr>
          <p:cNvSpPr txBox="1">
            <a:spLocks/>
          </p:cNvSpPr>
          <p:nvPr userDrawn="1"/>
        </p:nvSpPr>
        <p:spPr>
          <a:xfrm>
            <a:off x="9246343" y="6629400"/>
            <a:ext cx="2507804" cy="223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en-US" sz="1100" dirty="0"/>
              <a:t>© design &amp; tips by infoDiagram.com</a:t>
            </a:r>
          </a:p>
        </p:txBody>
      </p:sp>
    </p:spTree>
    <p:extLst>
      <p:ext uri="{BB962C8B-B14F-4D97-AF65-F5344CB8AC3E}">
        <p14:creationId xmlns:p14="http://schemas.microsoft.com/office/powerpoint/2010/main" val="2406999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98" r:id="rId2"/>
    <p:sldLayoutId id="2147483697" r:id="rId3"/>
    <p:sldLayoutId id="2147483699" r:id="rId4"/>
    <p:sldLayoutId id="2147483679" r:id="rId5"/>
    <p:sldLayoutId id="2147483683" r:id="rId6"/>
    <p:sldLayoutId id="2147483696" r:id="rId7"/>
    <p:sldLayoutId id="2147483704" r:id="rId8"/>
    <p:sldLayoutId id="2147483689" r:id="rId9"/>
    <p:sldLayoutId id="2147483703" r:id="rId10"/>
  </p:sldLayoutIdLst>
  <p:hf sldNum="0" hdr="0" ftr="0" dt="0"/>
  <p:txStyles>
    <p:titleStyle>
      <a:lvl1pPr algn="ctr" defTabSz="914400" rtl="0" eaLnBrk="1" latinLnBrk="0" hangingPunct="1">
        <a:lnSpc>
          <a:spcPct val="10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4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4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4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4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4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287" userDrawn="1">
          <p15:clr>
            <a:srgbClr val="F26B43"/>
          </p15:clr>
        </p15:guide>
        <p15:guide id="2" orient="horz" pos="709" userDrawn="1">
          <p15:clr>
            <a:srgbClr val="F26B43"/>
          </p15:clr>
        </p15:guide>
        <p15:guide id="3" orient="horz" pos="3974" userDrawn="1">
          <p15:clr>
            <a:srgbClr val="F26B43"/>
          </p15:clr>
        </p15:guide>
        <p15:guide id="4" pos="393" userDrawn="1">
          <p15:clr>
            <a:srgbClr val="F26B43"/>
          </p15:clr>
        </p15:guide>
        <p15:guide id="5" orient="horz" pos="93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hello@infoDiagram.com" TargetMode="External"/><Relationship Id="rId5" Type="http://schemas.openxmlformats.org/officeDocument/2006/relationships/hyperlink" Target="https://sites.infodiagram.com/training_interested?utm_source=product_pptx&amp;utm_medium=file&amp;utm_campaign=webinar2&amp;utm_term=webinar2_pptx" TargetMode="External"/><Relationship Id="rId4" Type="http://schemas.openxmlformats.org/officeDocument/2006/relationships/hyperlink" Target="https://sites.infodiagram.com/training_interested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in/peterzvirinsky" TargetMode="External"/><Relationship Id="rId3" Type="http://schemas.openxmlformats.org/officeDocument/2006/relationships/hyperlink" Target="https://blog.infodiagram.com/?utm_source=product_pptx&amp;utm_medium=file&amp;utm_campaign=fin_sample&amp;cp=camp17" TargetMode="External"/><Relationship Id="rId7" Type="http://schemas.openxmlformats.org/officeDocument/2006/relationships/image" Target="../media/image1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hyperlink" Target="http://www.linkedin.com/company/infodiagram-com" TargetMode="External"/><Relationship Id="rId4" Type="http://schemas.openxmlformats.org/officeDocument/2006/relationships/hyperlink" Target="http://www.youtube.com/infodiagram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blog.infodiagram.com/tips?utm_source=product_pptx&amp;utm_medium=file&amp;utm_campaign=fin_bonus&amp;cp=camp17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microsoft.com/office/2007/relationships/hdphoto" Target="../media/hdphoto2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odiagram.com/?utm_source=product_pptx&amp;utm_medium=file&amp;utm_campaign=fin_sample&amp;cp=camp17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www.infodiagram.com/?utm_source=product_pptx&amp;utm_medium=file&amp;utm_campaign=fin_bonus&amp;cp=camp17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blog.infodiagram.com/tips?utm_source=product_pptx&amp;utm_medium=file&amp;utm_campaign=fin_bonus&amp;cp=camp17" TargetMode="Externa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25A79B6B-0CFD-8882-0D8B-51B0C63B7965}"/>
              </a:ext>
            </a:extLst>
          </p:cNvPr>
          <p:cNvGrpSpPr/>
          <p:nvPr/>
        </p:nvGrpSpPr>
        <p:grpSpPr>
          <a:xfrm>
            <a:off x="695582" y="3569632"/>
            <a:ext cx="10800836" cy="2883704"/>
            <a:chOff x="911424" y="3645024"/>
            <a:chExt cx="10417008" cy="2781225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CFFD0529-0976-6911-ED91-F4859647E6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384032" y="3645024"/>
              <a:ext cx="4944400" cy="2781225"/>
            </a:xfrm>
            <a:prstGeom prst="rect">
              <a:avLst/>
            </a:prstGeom>
            <a:ln>
              <a:prstDash val="solid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E1388162-52AB-34CB-B29D-88711BA605E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11424" y="3645024"/>
              <a:ext cx="4944400" cy="2781225"/>
            </a:xfrm>
            <a:prstGeom prst="rect">
              <a:avLst/>
            </a:prstGeom>
            <a:ln>
              <a:prstDash val="solid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5" name="Tytuł 4">
            <a:extLst>
              <a:ext uri="{FF2B5EF4-FFF2-40B4-BE49-F238E27FC236}">
                <a16:creationId xmlns:a16="http://schemas.microsoft.com/office/drawing/2014/main" id="{91A25199-84FF-446E-AB54-2D2866F860F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132012" y="852610"/>
            <a:ext cx="7927975" cy="1387475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Bonus Graphics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of infoDiagram Presentation Templates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5F5C526-02E8-C6EB-6D6C-07B8426A566C}"/>
              </a:ext>
            </a:extLst>
          </p:cNvPr>
          <p:cNvGrpSpPr/>
          <p:nvPr/>
        </p:nvGrpSpPr>
        <p:grpSpPr>
          <a:xfrm>
            <a:off x="2570870" y="2433501"/>
            <a:ext cx="7255006" cy="585002"/>
            <a:chOff x="2487251" y="2951444"/>
            <a:chExt cx="7245076" cy="584202"/>
          </a:xfrm>
        </p:grpSpPr>
        <p:sp>
          <p:nvSpPr>
            <p:cNvPr id="2" name="Freeform 30">
              <a:extLst>
                <a:ext uri="{FF2B5EF4-FFF2-40B4-BE49-F238E27FC236}">
                  <a16:creationId xmlns:a16="http://schemas.microsoft.com/office/drawing/2014/main" id="{4CE1B430-4726-19B0-7D98-8D942E634137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3720684" y="2986034"/>
              <a:ext cx="713294" cy="515022"/>
            </a:xfrm>
            <a:custGeom>
              <a:avLst/>
              <a:gdLst>
                <a:gd name="T0" fmla="*/ 683 w 1658"/>
                <a:gd name="T1" fmla="*/ 272 h 1195"/>
                <a:gd name="T2" fmla="*/ 131 w 1658"/>
                <a:gd name="T3" fmla="*/ 555 h 1195"/>
                <a:gd name="T4" fmla="*/ 541 w 1658"/>
                <a:gd name="T5" fmla="*/ 1189 h 1195"/>
                <a:gd name="T6" fmla="*/ 825 w 1658"/>
                <a:gd name="T7" fmla="*/ 470 h 1195"/>
                <a:gd name="T8" fmla="*/ 808 w 1658"/>
                <a:gd name="T9" fmla="*/ 73 h 1195"/>
                <a:gd name="T10" fmla="*/ 632 w 1658"/>
                <a:gd name="T11" fmla="*/ 102 h 1195"/>
                <a:gd name="T12" fmla="*/ 530 w 1658"/>
                <a:gd name="T13" fmla="*/ 11 h 1195"/>
                <a:gd name="T14" fmla="*/ 427 w 1658"/>
                <a:gd name="T15" fmla="*/ 96 h 1195"/>
                <a:gd name="T16" fmla="*/ 245 w 1658"/>
                <a:gd name="T17" fmla="*/ 73 h 1195"/>
                <a:gd name="T18" fmla="*/ 1528 w 1658"/>
                <a:gd name="T19" fmla="*/ 306 h 1195"/>
                <a:gd name="T20" fmla="*/ 1528 w 1658"/>
                <a:gd name="T21" fmla="*/ 45 h 1195"/>
                <a:gd name="T22" fmla="*/ 1658 w 1658"/>
                <a:gd name="T23" fmla="*/ 600 h 1195"/>
                <a:gd name="T24" fmla="*/ 1528 w 1658"/>
                <a:gd name="T25" fmla="*/ 1155 h 1195"/>
                <a:gd name="T26" fmla="*/ 1528 w 1658"/>
                <a:gd name="T27" fmla="*/ 889 h 1195"/>
                <a:gd name="T28" fmla="*/ 1215 w 1658"/>
                <a:gd name="T29" fmla="*/ 266 h 1195"/>
                <a:gd name="T30" fmla="*/ 1061 w 1658"/>
                <a:gd name="T31" fmla="*/ 238 h 1195"/>
                <a:gd name="T32" fmla="*/ 1090 w 1658"/>
                <a:gd name="T33" fmla="*/ 85 h 1195"/>
                <a:gd name="T34" fmla="*/ 1249 w 1658"/>
                <a:gd name="T35" fmla="*/ 113 h 1195"/>
                <a:gd name="T36" fmla="*/ 1249 w 1658"/>
                <a:gd name="T37" fmla="*/ 238 h 1195"/>
                <a:gd name="T38" fmla="*/ 1215 w 1658"/>
                <a:gd name="T39" fmla="*/ 504 h 1195"/>
                <a:gd name="T40" fmla="*/ 1061 w 1658"/>
                <a:gd name="T41" fmla="*/ 538 h 1195"/>
                <a:gd name="T42" fmla="*/ 1090 w 1658"/>
                <a:gd name="T43" fmla="*/ 691 h 1195"/>
                <a:gd name="T44" fmla="*/ 1249 w 1658"/>
                <a:gd name="T45" fmla="*/ 657 h 1195"/>
                <a:gd name="T46" fmla="*/ 1249 w 1658"/>
                <a:gd name="T47" fmla="*/ 538 h 1195"/>
                <a:gd name="T48" fmla="*/ 1215 w 1658"/>
                <a:gd name="T49" fmla="*/ 928 h 1195"/>
                <a:gd name="T50" fmla="*/ 1061 w 1658"/>
                <a:gd name="T51" fmla="*/ 957 h 1195"/>
                <a:gd name="T52" fmla="*/ 1090 w 1658"/>
                <a:gd name="T53" fmla="*/ 1115 h 1195"/>
                <a:gd name="T54" fmla="*/ 1249 w 1658"/>
                <a:gd name="T55" fmla="*/ 1081 h 1195"/>
                <a:gd name="T56" fmla="*/ 1249 w 1658"/>
                <a:gd name="T57" fmla="*/ 957 h 1195"/>
                <a:gd name="T58" fmla="*/ 1658 w 1658"/>
                <a:gd name="T59" fmla="*/ 175 h 1195"/>
                <a:gd name="T60" fmla="*/ 1658 w 1658"/>
                <a:gd name="T61" fmla="*/ 600 h 1195"/>
                <a:gd name="T62" fmla="*/ 1658 w 1658"/>
                <a:gd name="T63" fmla="*/ 1019 h 1195"/>
                <a:gd name="T64" fmla="*/ 386 w 1658"/>
                <a:gd name="T65" fmla="*/ 627 h 1195"/>
                <a:gd name="T66" fmla="*/ 353 w 1658"/>
                <a:gd name="T67" fmla="*/ 896 h 1195"/>
                <a:gd name="T68" fmla="*/ 496 w 1658"/>
                <a:gd name="T69" fmla="*/ 420 h 1195"/>
                <a:gd name="T70" fmla="*/ 496 w 1658"/>
                <a:gd name="T71" fmla="*/ 952 h 1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658" h="1195">
                  <a:moveTo>
                    <a:pt x="763" y="362"/>
                  </a:moveTo>
                  <a:cubicBezTo>
                    <a:pt x="729" y="317"/>
                    <a:pt x="689" y="277"/>
                    <a:pt x="683" y="272"/>
                  </a:cubicBezTo>
                  <a:cubicBezTo>
                    <a:pt x="666" y="266"/>
                    <a:pt x="336" y="249"/>
                    <a:pt x="302" y="272"/>
                  </a:cubicBezTo>
                  <a:cubicBezTo>
                    <a:pt x="268" y="294"/>
                    <a:pt x="171" y="470"/>
                    <a:pt x="131" y="555"/>
                  </a:cubicBezTo>
                  <a:cubicBezTo>
                    <a:pt x="91" y="662"/>
                    <a:pt x="0" y="945"/>
                    <a:pt x="194" y="1093"/>
                  </a:cubicBezTo>
                  <a:cubicBezTo>
                    <a:pt x="302" y="1178"/>
                    <a:pt x="456" y="1195"/>
                    <a:pt x="541" y="1189"/>
                  </a:cubicBezTo>
                  <a:cubicBezTo>
                    <a:pt x="655" y="1189"/>
                    <a:pt x="882" y="1121"/>
                    <a:pt x="899" y="923"/>
                  </a:cubicBezTo>
                  <a:cubicBezTo>
                    <a:pt x="922" y="708"/>
                    <a:pt x="865" y="555"/>
                    <a:pt x="825" y="470"/>
                  </a:cubicBezTo>
                  <a:moveTo>
                    <a:pt x="700" y="204"/>
                  </a:moveTo>
                  <a:cubicBezTo>
                    <a:pt x="757" y="153"/>
                    <a:pt x="814" y="96"/>
                    <a:pt x="808" y="73"/>
                  </a:cubicBezTo>
                  <a:cubicBezTo>
                    <a:pt x="808" y="51"/>
                    <a:pt x="706" y="51"/>
                    <a:pt x="706" y="51"/>
                  </a:cubicBezTo>
                  <a:cubicBezTo>
                    <a:pt x="632" y="102"/>
                    <a:pt x="632" y="102"/>
                    <a:pt x="632" y="102"/>
                  </a:cubicBezTo>
                  <a:cubicBezTo>
                    <a:pt x="632" y="102"/>
                    <a:pt x="632" y="51"/>
                    <a:pt x="632" y="34"/>
                  </a:cubicBezTo>
                  <a:cubicBezTo>
                    <a:pt x="638" y="17"/>
                    <a:pt x="586" y="17"/>
                    <a:pt x="530" y="11"/>
                  </a:cubicBezTo>
                  <a:cubicBezTo>
                    <a:pt x="473" y="0"/>
                    <a:pt x="450" y="5"/>
                    <a:pt x="444" y="28"/>
                  </a:cubicBezTo>
                  <a:cubicBezTo>
                    <a:pt x="433" y="51"/>
                    <a:pt x="427" y="96"/>
                    <a:pt x="427" y="96"/>
                  </a:cubicBezTo>
                  <a:cubicBezTo>
                    <a:pt x="427" y="96"/>
                    <a:pt x="387" y="39"/>
                    <a:pt x="376" y="34"/>
                  </a:cubicBezTo>
                  <a:cubicBezTo>
                    <a:pt x="359" y="28"/>
                    <a:pt x="285" y="34"/>
                    <a:pt x="245" y="73"/>
                  </a:cubicBezTo>
                  <a:cubicBezTo>
                    <a:pt x="200" y="113"/>
                    <a:pt x="302" y="204"/>
                    <a:pt x="302" y="204"/>
                  </a:cubicBezTo>
                  <a:moveTo>
                    <a:pt x="1528" y="306"/>
                  </a:moveTo>
                  <a:cubicBezTo>
                    <a:pt x="1658" y="175"/>
                    <a:pt x="1658" y="175"/>
                    <a:pt x="1658" y="175"/>
                  </a:cubicBezTo>
                  <a:cubicBezTo>
                    <a:pt x="1528" y="45"/>
                    <a:pt x="1528" y="45"/>
                    <a:pt x="1528" y="45"/>
                  </a:cubicBezTo>
                  <a:moveTo>
                    <a:pt x="1528" y="730"/>
                  </a:moveTo>
                  <a:cubicBezTo>
                    <a:pt x="1658" y="600"/>
                    <a:pt x="1658" y="600"/>
                    <a:pt x="1658" y="600"/>
                  </a:cubicBezTo>
                  <a:cubicBezTo>
                    <a:pt x="1528" y="464"/>
                    <a:pt x="1528" y="464"/>
                    <a:pt x="1528" y="464"/>
                  </a:cubicBezTo>
                  <a:moveTo>
                    <a:pt x="1528" y="1155"/>
                  </a:moveTo>
                  <a:cubicBezTo>
                    <a:pt x="1658" y="1019"/>
                    <a:pt x="1658" y="1019"/>
                    <a:pt x="1658" y="1019"/>
                  </a:cubicBezTo>
                  <a:cubicBezTo>
                    <a:pt x="1528" y="889"/>
                    <a:pt x="1528" y="889"/>
                    <a:pt x="1528" y="889"/>
                  </a:cubicBezTo>
                  <a:moveTo>
                    <a:pt x="1249" y="238"/>
                  </a:moveTo>
                  <a:cubicBezTo>
                    <a:pt x="1249" y="255"/>
                    <a:pt x="1232" y="266"/>
                    <a:pt x="1215" y="266"/>
                  </a:cubicBezTo>
                  <a:cubicBezTo>
                    <a:pt x="1090" y="266"/>
                    <a:pt x="1090" y="266"/>
                    <a:pt x="1090" y="266"/>
                  </a:cubicBezTo>
                  <a:cubicBezTo>
                    <a:pt x="1072" y="266"/>
                    <a:pt x="1061" y="255"/>
                    <a:pt x="1061" y="238"/>
                  </a:cubicBezTo>
                  <a:cubicBezTo>
                    <a:pt x="1061" y="113"/>
                    <a:pt x="1061" y="113"/>
                    <a:pt x="1061" y="113"/>
                  </a:cubicBezTo>
                  <a:cubicBezTo>
                    <a:pt x="1061" y="96"/>
                    <a:pt x="1072" y="85"/>
                    <a:pt x="1090" y="85"/>
                  </a:cubicBezTo>
                  <a:cubicBezTo>
                    <a:pt x="1215" y="85"/>
                    <a:pt x="1215" y="85"/>
                    <a:pt x="1215" y="85"/>
                  </a:cubicBezTo>
                  <a:cubicBezTo>
                    <a:pt x="1232" y="85"/>
                    <a:pt x="1249" y="96"/>
                    <a:pt x="1249" y="113"/>
                  </a:cubicBezTo>
                  <a:cubicBezTo>
                    <a:pt x="1249" y="238"/>
                    <a:pt x="1249" y="238"/>
                    <a:pt x="1249" y="238"/>
                  </a:cubicBezTo>
                  <a:cubicBezTo>
                    <a:pt x="1249" y="238"/>
                    <a:pt x="1249" y="238"/>
                    <a:pt x="1249" y="238"/>
                  </a:cubicBezTo>
                  <a:close/>
                  <a:moveTo>
                    <a:pt x="1249" y="538"/>
                  </a:moveTo>
                  <a:cubicBezTo>
                    <a:pt x="1249" y="521"/>
                    <a:pt x="1232" y="504"/>
                    <a:pt x="1215" y="504"/>
                  </a:cubicBezTo>
                  <a:cubicBezTo>
                    <a:pt x="1090" y="504"/>
                    <a:pt x="1090" y="504"/>
                    <a:pt x="1090" y="504"/>
                  </a:cubicBezTo>
                  <a:cubicBezTo>
                    <a:pt x="1072" y="504"/>
                    <a:pt x="1061" y="521"/>
                    <a:pt x="1061" y="538"/>
                  </a:cubicBezTo>
                  <a:cubicBezTo>
                    <a:pt x="1061" y="657"/>
                    <a:pt x="1061" y="657"/>
                    <a:pt x="1061" y="657"/>
                  </a:cubicBezTo>
                  <a:cubicBezTo>
                    <a:pt x="1061" y="679"/>
                    <a:pt x="1072" y="691"/>
                    <a:pt x="1090" y="691"/>
                  </a:cubicBezTo>
                  <a:cubicBezTo>
                    <a:pt x="1215" y="691"/>
                    <a:pt x="1215" y="691"/>
                    <a:pt x="1215" y="691"/>
                  </a:cubicBezTo>
                  <a:cubicBezTo>
                    <a:pt x="1232" y="691"/>
                    <a:pt x="1249" y="679"/>
                    <a:pt x="1249" y="657"/>
                  </a:cubicBezTo>
                  <a:cubicBezTo>
                    <a:pt x="1249" y="538"/>
                    <a:pt x="1249" y="538"/>
                    <a:pt x="1249" y="538"/>
                  </a:cubicBezTo>
                  <a:cubicBezTo>
                    <a:pt x="1249" y="538"/>
                    <a:pt x="1249" y="538"/>
                    <a:pt x="1249" y="538"/>
                  </a:cubicBezTo>
                  <a:close/>
                  <a:moveTo>
                    <a:pt x="1249" y="957"/>
                  </a:moveTo>
                  <a:cubicBezTo>
                    <a:pt x="1249" y="940"/>
                    <a:pt x="1232" y="928"/>
                    <a:pt x="1215" y="928"/>
                  </a:cubicBezTo>
                  <a:cubicBezTo>
                    <a:pt x="1090" y="928"/>
                    <a:pt x="1090" y="928"/>
                    <a:pt x="1090" y="928"/>
                  </a:cubicBezTo>
                  <a:cubicBezTo>
                    <a:pt x="1072" y="928"/>
                    <a:pt x="1061" y="940"/>
                    <a:pt x="1061" y="957"/>
                  </a:cubicBezTo>
                  <a:cubicBezTo>
                    <a:pt x="1061" y="1081"/>
                    <a:pt x="1061" y="1081"/>
                    <a:pt x="1061" y="1081"/>
                  </a:cubicBezTo>
                  <a:cubicBezTo>
                    <a:pt x="1061" y="1098"/>
                    <a:pt x="1072" y="1115"/>
                    <a:pt x="1090" y="1115"/>
                  </a:cubicBezTo>
                  <a:cubicBezTo>
                    <a:pt x="1215" y="1115"/>
                    <a:pt x="1215" y="1115"/>
                    <a:pt x="1215" y="1115"/>
                  </a:cubicBezTo>
                  <a:cubicBezTo>
                    <a:pt x="1232" y="1115"/>
                    <a:pt x="1249" y="1098"/>
                    <a:pt x="1249" y="1081"/>
                  </a:cubicBezTo>
                  <a:cubicBezTo>
                    <a:pt x="1249" y="957"/>
                    <a:pt x="1249" y="957"/>
                    <a:pt x="1249" y="957"/>
                  </a:cubicBezTo>
                  <a:cubicBezTo>
                    <a:pt x="1249" y="957"/>
                    <a:pt x="1249" y="957"/>
                    <a:pt x="1249" y="957"/>
                  </a:cubicBezTo>
                  <a:close/>
                  <a:moveTo>
                    <a:pt x="1351" y="175"/>
                  </a:moveTo>
                  <a:cubicBezTo>
                    <a:pt x="1658" y="175"/>
                    <a:pt x="1658" y="175"/>
                    <a:pt x="1658" y="175"/>
                  </a:cubicBezTo>
                  <a:moveTo>
                    <a:pt x="1351" y="600"/>
                  </a:moveTo>
                  <a:cubicBezTo>
                    <a:pt x="1658" y="600"/>
                    <a:pt x="1658" y="600"/>
                    <a:pt x="1658" y="600"/>
                  </a:cubicBezTo>
                  <a:moveTo>
                    <a:pt x="1351" y="1019"/>
                  </a:moveTo>
                  <a:cubicBezTo>
                    <a:pt x="1658" y="1019"/>
                    <a:pt x="1658" y="1019"/>
                    <a:pt x="1658" y="1019"/>
                  </a:cubicBezTo>
                  <a:moveTo>
                    <a:pt x="602" y="547"/>
                  </a:moveTo>
                  <a:cubicBezTo>
                    <a:pt x="578" y="494"/>
                    <a:pt x="380" y="469"/>
                    <a:pt x="386" y="627"/>
                  </a:cubicBezTo>
                  <a:cubicBezTo>
                    <a:pt x="395" y="754"/>
                    <a:pt x="648" y="683"/>
                    <a:pt x="639" y="840"/>
                  </a:cubicBezTo>
                  <a:cubicBezTo>
                    <a:pt x="629" y="983"/>
                    <a:pt x="404" y="977"/>
                    <a:pt x="353" y="896"/>
                  </a:cubicBezTo>
                  <a:moveTo>
                    <a:pt x="496" y="506"/>
                  </a:moveTo>
                  <a:cubicBezTo>
                    <a:pt x="496" y="420"/>
                    <a:pt x="496" y="420"/>
                    <a:pt x="496" y="420"/>
                  </a:cubicBezTo>
                  <a:moveTo>
                    <a:pt x="496" y="1038"/>
                  </a:moveTo>
                  <a:cubicBezTo>
                    <a:pt x="496" y="952"/>
                    <a:pt x="496" y="952"/>
                    <a:pt x="496" y="952"/>
                  </a:cubicBezTo>
                </a:path>
              </a:pathLst>
            </a:custGeom>
            <a:noFill/>
            <a:ln w="28575" cap="rnd">
              <a:solidFill>
                <a:schemeClr val="accent4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" name="Freeform 29">
              <a:extLst>
                <a:ext uri="{FF2B5EF4-FFF2-40B4-BE49-F238E27FC236}">
                  <a16:creationId xmlns:a16="http://schemas.microsoft.com/office/drawing/2014/main" id="{7AD3024E-97BE-C1E6-2F74-40A3114F6D7B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487251" y="2979408"/>
              <a:ext cx="713292" cy="528274"/>
            </a:xfrm>
            <a:custGeom>
              <a:avLst/>
              <a:gdLst>
                <a:gd name="T0" fmla="*/ 153 w 1616"/>
                <a:gd name="T1" fmla="*/ 266 h 1195"/>
                <a:gd name="T2" fmla="*/ 0 w 1616"/>
                <a:gd name="T3" fmla="*/ 238 h 1195"/>
                <a:gd name="T4" fmla="*/ 28 w 1616"/>
                <a:gd name="T5" fmla="*/ 85 h 1195"/>
                <a:gd name="T6" fmla="*/ 188 w 1616"/>
                <a:gd name="T7" fmla="*/ 113 h 1195"/>
                <a:gd name="T8" fmla="*/ 188 w 1616"/>
                <a:gd name="T9" fmla="*/ 238 h 1195"/>
                <a:gd name="T10" fmla="*/ 153 w 1616"/>
                <a:gd name="T11" fmla="*/ 504 h 1195"/>
                <a:gd name="T12" fmla="*/ 0 w 1616"/>
                <a:gd name="T13" fmla="*/ 538 h 1195"/>
                <a:gd name="T14" fmla="*/ 28 w 1616"/>
                <a:gd name="T15" fmla="*/ 691 h 1195"/>
                <a:gd name="T16" fmla="*/ 188 w 1616"/>
                <a:gd name="T17" fmla="*/ 657 h 1195"/>
                <a:gd name="T18" fmla="*/ 188 w 1616"/>
                <a:gd name="T19" fmla="*/ 538 h 1195"/>
                <a:gd name="T20" fmla="*/ 153 w 1616"/>
                <a:gd name="T21" fmla="*/ 929 h 1195"/>
                <a:gd name="T22" fmla="*/ 0 w 1616"/>
                <a:gd name="T23" fmla="*/ 957 h 1195"/>
                <a:gd name="T24" fmla="*/ 28 w 1616"/>
                <a:gd name="T25" fmla="*/ 1116 h 1195"/>
                <a:gd name="T26" fmla="*/ 188 w 1616"/>
                <a:gd name="T27" fmla="*/ 1082 h 1195"/>
                <a:gd name="T28" fmla="*/ 188 w 1616"/>
                <a:gd name="T29" fmla="*/ 957 h 1195"/>
                <a:gd name="T30" fmla="*/ 1377 w 1616"/>
                <a:gd name="T31" fmla="*/ 272 h 1195"/>
                <a:gd name="T32" fmla="*/ 825 w 1616"/>
                <a:gd name="T33" fmla="*/ 555 h 1195"/>
                <a:gd name="T34" fmla="*/ 1234 w 1616"/>
                <a:gd name="T35" fmla="*/ 1189 h 1195"/>
                <a:gd name="T36" fmla="*/ 1519 w 1616"/>
                <a:gd name="T37" fmla="*/ 470 h 1195"/>
                <a:gd name="T38" fmla="*/ 1502 w 1616"/>
                <a:gd name="T39" fmla="*/ 74 h 1195"/>
                <a:gd name="T40" fmla="*/ 1325 w 1616"/>
                <a:gd name="T41" fmla="*/ 102 h 1195"/>
                <a:gd name="T42" fmla="*/ 1223 w 1616"/>
                <a:gd name="T43" fmla="*/ 11 h 1195"/>
                <a:gd name="T44" fmla="*/ 1121 w 1616"/>
                <a:gd name="T45" fmla="*/ 96 h 1195"/>
                <a:gd name="T46" fmla="*/ 939 w 1616"/>
                <a:gd name="T47" fmla="*/ 74 h 1195"/>
                <a:gd name="T48" fmla="*/ 466 w 1616"/>
                <a:gd name="T49" fmla="*/ 306 h 1195"/>
                <a:gd name="T50" fmla="*/ 466 w 1616"/>
                <a:gd name="T51" fmla="*/ 45 h 1195"/>
                <a:gd name="T52" fmla="*/ 597 w 1616"/>
                <a:gd name="T53" fmla="*/ 176 h 1195"/>
                <a:gd name="T54" fmla="*/ 597 w 1616"/>
                <a:gd name="T55" fmla="*/ 600 h 1195"/>
                <a:gd name="T56" fmla="*/ 290 w 1616"/>
                <a:gd name="T57" fmla="*/ 600 h 1195"/>
                <a:gd name="T58" fmla="*/ 466 w 1616"/>
                <a:gd name="T59" fmla="*/ 1155 h 1195"/>
                <a:gd name="T60" fmla="*/ 466 w 1616"/>
                <a:gd name="T61" fmla="*/ 889 h 1195"/>
                <a:gd name="T62" fmla="*/ 597 w 1616"/>
                <a:gd name="T63" fmla="*/ 1019 h 1195"/>
                <a:gd name="T64" fmla="*/ 1080 w 1616"/>
                <a:gd name="T65" fmla="*/ 627 h 1195"/>
                <a:gd name="T66" fmla="*/ 1046 w 1616"/>
                <a:gd name="T67" fmla="*/ 896 h 1195"/>
                <a:gd name="T68" fmla="*/ 1189 w 1616"/>
                <a:gd name="T69" fmla="*/ 420 h 1195"/>
                <a:gd name="T70" fmla="*/ 1189 w 1616"/>
                <a:gd name="T71" fmla="*/ 952 h 1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616" h="1195">
                  <a:moveTo>
                    <a:pt x="188" y="238"/>
                  </a:moveTo>
                  <a:cubicBezTo>
                    <a:pt x="188" y="255"/>
                    <a:pt x="171" y="266"/>
                    <a:pt x="153" y="266"/>
                  </a:cubicBezTo>
                  <a:cubicBezTo>
                    <a:pt x="28" y="266"/>
                    <a:pt x="28" y="266"/>
                    <a:pt x="28" y="266"/>
                  </a:cubicBezTo>
                  <a:cubicBezTo>
                    <a:pt x="11" y="266"/>
                    <a:pt x="0" y="255"/>
                    <a:pt x="0" y="238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96"/>
                    <a:pt x="11" y="85"/>
                    <a:pt x="28" y="85"/>
                  </a:cubicBezTo>
                  <a:cubicBezTo>
                    <a:pt x="153" y="85"/>
                    <a:pt x="153" y="85"/>
                    <a:pt x="153" y="85"/>
                  </a:cubicBezTo>
                  <a:cubicBezTo>
                    <a:pt x="171" y="85"/>
                    <a:pt x="188" y="96"/>
                    <a:pt x="188" y="113"/>
                  </a:cubicBezTo>
                  <a:cubicBezTo>
                    <a:pt x="188" y="238"/>
                    <a:pt x="188" y="238"/>
                    <a:pt x="188" y="238"/>
                  </a:cubicBezTo>
                  <a:cubicBezTo>
                    <a:pt x="188" y="238"/>
                    <a:pt x="188" y="238"/>
                    <a:pt x="188" y="238"/>
                  </a:cubicBezTo>
                  <a:close/>
                  <a:moveTo>
                    <a:pt x="188" y="538"/>
                  </a:moveTo>
                  <a:cubicBezTo>
                    <a:pt x="188" y="521"/>
                    <a:pt x="171" y="504"/>
                    <a:pt x="153" y="504"/>
                  </a:cubicBezTo>
                  <a:cubicBezTo>
                    <a:pt x="28" y="504"/>
                    <a:pt x="28" y="504"/>
                    <a:pt x="28" y="504"/>
                  </a:cubicBezTo>
                  <a:cubicBezTo>
                    <a:pt x="11" y="504"/>
                    <a:pt x="0" y="521"/>
                    <a:pt x="0" y="538"/>
                  </a:cubicBezTo>
                  <a:cubicBezTo>
                    <a:pt x="0" y="657"/>
                    <a:pt x="0" y="657"/>
                    <a:pt x="0" y="657"/>
                  </a:cubicBezTo>
                  <a:cubicBezTo>
                    <a:pt x="0" y="680"/>
                    <a:pt x="11" y="691"/>
                    <a:pt x="28" y="691"/>
                  </a:cubicBezTo>
                  <a:cubicBezTo>
                    <a:pt x="153" y="691"/>
                    <a:pt x="153" y="691"/>
                    <a:pt x="153" y="691"/>
                  </a:cubicBezTo>
                  <a:cubicBezTo>
                    <a:pt x="171" y="691"/>
                    <a:pt x="188" y="680"/>
                    <a:pt x="188" y="657"/>
                  </a:cubicBezTo>
                  <a:cubicBezTo>
                    <a:pt x="188" y="538"/>
                    <a:pt x="188" y="538"/>
                    <a:pt x="188" y="538"/>
                  </a:cubicBezTo>
                  <a:cubicBezTo>
                    <a:pt x="188" y="538"/>
                    <a:pt x="188" y="538"/>
                    <a:pt x="188" y="538"/>
                  </a:cubicBezTo>
                  <a:close/>
                  <a:moveTo>
                    <a:pt x="188" y="957"/>
                  </a:moveTo>
                  <a:cubicBezTo>
                    <a:pt x="188" y="940"/>
                    <a:pt x="171" y="929"/>
                    <a:pt x="153" y="929"/>
                  </a:cubicBezTo>
                  <a:cubicBezTo>
                    <a:pt x="28" y="929"/>
                    <a:pt x="28" y="929"/>
                    <a:pt x="28" y="929"/>
                  </a:cubicBezTo>
                  <a:cubicBezTo>
                    <a:pt x="11" y="929"/>
                    <a:pt x="0" y="940"/>
                    <a:pt x="0" y="957"/>
                  </a:cubicBezTo>
                  <a:cubicBezTo>
                    <a:pt x="0" y="1082"/>
                    <a:pt x="0" y="1082"/>
                    <a:pt x="0" y="1082"/>
                  </a:cubicBezTo>
                  <a:cubicBezTo>
                    <a:pt x="0" y="1099"/>
                    <a:pt x="11" y="1116"/>
                    <a:pt x="28" y="1116"/>
                  </a:cubicBezTo>
                  <a:cubicBezTo>
                    <a:pt x="153" y="1116"/>
                    <a:pt x="153" y="1116"/>
                    <a:pt x="153" y="1116"/>
                  </a:cubicBezTo>
                  <a:cubicBezTo>
                    <a:pt x="171" y="1116"/>
                    <a:pt x="188" y="1099"/>
                    <a:pt x="188" y="1082"/>
                  </a:cubicBezTo>
                  <a:cubicBezTo>
                    <a:pt x="188" y="957"/>
                    <a:pt x="188" y="957"/>
                    <a:pt x="188" y="957"/>
                  </a:cubicBezTo>
                  <a:cubicBezTo>
                    <a:pt x="188" y="957"/>
                    <a:pt x="188" y="957"/>
                    <a:pt x="188" y="957"/>
                  </a:cubicBezTo>
                  <a:close/>
                  <a:moveTo>
                    <a:pt x="1456" y="362"/>
                  </a:moveTo>
                  <a:cubicBezTo>
                    <a:pt x="1422" y="317"/>
                    <a:pt x="1382" y="277"/>
                    <a:pt x="1377" y="272"/>
                  </a:cubicBezTo>
                  <a:cubicBezTo>
                    <a:pt x="1360" y="266"/>
                    <a:pt x="1030" y="249"/>
                    <a:pt x="996" y="272"/>
                  </a:cubicBezTo>
                  <a:cubicBezTo>
                    <a:pt x="961" y="294"/>
                    <a:pt x="865" y="470"/>
                    <a:pt x="825" y="555"/>
                  </a:cubicBezTo>
                  <a:cubicBezTo>
                    <a:pt x="785" y="663"/>
                    <a:pt x="694" y="946"/>
                    <a:pt x="887" y="1093"/>
                  </a:cubicBezTo>
                  <a:cubicBezTo>
                    <a:pt x="996" y="1178"/>
                    <a:pt x="1149" y="1195"/>
                    <a:pt x="1234" y="1189"/>
                  </a:cubicBezTo>
                  <a:cubicBezTo>
                    <a:pt x="1348" y="1189"/>
                    <a:pt x="1576" y="1121"/>
                    <a:pt x="1593" y="923"/>
                  </a:cubicBezTo>
                  <a:cubicBezTo>
                    <a:pt x="1616" y="708"/>
                    <a:pt x="1559" y="555"/>
                    <a:pt x="1519" y="470"/>
                  </a:cubicBezTo>
                  <a:moveTo>
                    <a:pt x="1394" y="204"/>
                  </a:moveTo>
                  <a:cubicBezTo>
                    <a:pt x="1451" y="153"/>
                    <a:pt x="1508" y="96"/>
                    <a:pt x="1502" y="74"/>
                  </a:cubicBezTo>
                  <a:cubicBezTo>
                    <a:pt x="1502" y="51"/>
                    <a:pt x="1399" y="51"/>
                    <a:pt x="1399" y="51"/>
                  </a:cubicBezTo>
                  <a:cubicBezTo>
                    <a:pt x="1325" y="102"/>
                    <a:pt x="1325" y="102"/>
                    <a:pt x="1325" y="102"/>
                  </a:cubicBezTo>
                  <a:cubicBezTo>
                    <a:pt x="1325" y="102"/>
                    <a:pt x="1325" y="51"/>
                    <a:pt x="1325" y="34"/>
                  </a:cubicBezTo>
                  <a:cubicBezTo>
                    <a:pt x="1331" y="17"/>
                    <a:pt x="1280" y="17"/>
                    <a:pt x="1223" y="11"/>
                  </a:cubicBezTo>
                  <a:cubicBezTo>
                    <a:pt x="1166" y="0"/>
                    <a:pt x="1143" y="6"/>
                    <a:pt x="1138" y="28"/>
                  </a:cubicBezTo>
                  <a:cubicBezTo>
                    <a:pt x="1126" y="51"/>
                    <a:pt x="1121" y="96"/>
                    <a:pt x="1121" y="96"/>
                  </a:cubicBezTo>
                  <a:cubicBezTo>
                    <a:pt x="1121" y="96"/>
                    <a:pt x="1081" y="40"/>
                    <a:pt x="1069" y="34"/>
                  </a:cubicBezTo>
                  <a:cubicBezTo>
                    <a:pt x="1052" y="28"/>
                    <a:pt x="978" y="34"/>
                    <a:pt x="939" y="74"/>
                  </a:cubicBezTo>
                  <a:cubicBezTo>
                    <a:pt x="893" y="113"/>
                    <a:pt x="996" y="204"/>
                    <a:pt x="996" y="204"/>
                  </a:cubicBezTo>
                  <a:moveTo>
                    <a:pt x="466" y="306"/>
                  </a:moveTo>
                  <a:cubicBezTo>
                    <a:pt x="597" y="176"/>
                    <a:pt x="597" y="176"/>
                    <a:pt x="597" y="176"/>
                  </a:cubicBezTo>
                  <a:cubicBezTo>
                    <a:pt x="466" y="45"/>
                    <a:pt x="466" y="45"/>
                    <a:pt x="466" y="45"/>
                  </a:cubicBezTo>
                  <a:moveTo>
                    <a:pt x="290" y="176"/>
                  </a:moveTo>
                  <a:cubicBezTo>
                    <a:pt x="597" y="176"/>
                    <a:pt x="597" y="176"/>
                    <a:pt x="597" y="176"/>
                  </a:cubicBezTo>
                  <a:moveTo>
                    <a:pt x="466" y="730"/>
                  </a:moveTo>
                  <a:cubicBezTo>
                    <a:pt x="597" y="600"/>
                    <a:pt x="597" y="600"/>
                    <a:pt x="597" y="600"/>
                  </a:cubicBezTo>
                  <a:cubicBezTo>
                    <a:pt x="466" y="464"/>
                    <a:pt x="466" y="464"/>
                    <a:pt x="466" y="464"/>
                  </a:cubicBezTo>
                  <a:moveTo>
                    <a:pt x="290" y="600"/>
                  </a:moveTo>
                  <a:cubicBezTo>
                    <a:pt x="597" y="600"/>
                    <a:pt x="597" y="600"/>
                    <a:pt x="597" y="600"/>
                  </a:cubicBezTo>
                  <a:moveTo>
                    <a:pt x="466" y="1155"/>
                  </a:moveTo>
                  <a:cubicBezTo>
                    <a:pt x="597" y="1019"/>
                    <a:pt x="597" y="1019"/>
                    <a:pt x="597" y="1019"/>
                  </a:cubicBezTo>
                  <a:cubicBezTo>
                    <a:pt x="466" y="889"/>
                    <a:pt x="466" y="889"/>
                    <a:pt x="466" y="889"/>
                  </a:cubicBezTo>
                  <a:moveTo>
                    <a:pt x="290" y="1019"/>
                  </a:moveTo>
                  <a:cubicBezTo>
                    <a:pt x="597" y="1019"/>
                    <a:pt x="597" y="1019"/>
                    <a:pt x="597" y="1019"/>
                  </a:cubicBezTo>
                  <a:moveTo>
                    <a:pt x="1296" y="547"/>
                  </a:moveTo>
                  <a:cubicBezTo>
                    <a:pt x="1271" y="494"/>
                    <a:pt x="1074" y="470"/>
                    <a:pt x="1080" y="627"/>
                  </a:cubicBezTo>
                  <a:cubicBezTo>
                    <a:pt x="1089" y="754"/>
                    <a:pt x="1341" y="683"/>
                    <a:pt x="1332" y="841"/>
                  </a:cubicBezTo>
                  <a:cubicBezTo>
                    <a:pt x="1323" y="983"/>
                    <a:pt x="1098" y="977"/>
                    <a:pt x="1046" y="896"/>
                  </a:cubicBezTo>
                  <a:moveTo>
                    <a:pt x="1189" y="507"/>
                  </a:moveTo>
                  <a:cubicBezTo>
                    <a:pt x="1189" y="420"/>
                    <a:pt x="1189" y="420"/>
                    <a:pt x="1189" y="420"/>
                  </a:cubicBezTo>
                  <a:moveTo>
                    <a:pt x="1189" y="1039"/>
                  </a:moveTo>
                  <a:cubicBezTo>
                    <a:pt x="1189" y="952"/>
                    <a:pt x="1189" y="952"/>
                    <a:pt x="1189" y="952"/>
                  </a:cubicBezTo>
                </a:path>
              </a:pathLst>
            </a:custGeom>
            <a:noFill/>
            <a:ln w="28575" cap="rnd">
              <a:solidFill>
                <a:schemeClr val="accent4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" name="Freeform 9">
              <a:extLst>
                <a:ext uri="{FF2B5EF4-FFF2-40B4-BE49-F238E27FC236}">
                  <a16:creationId xmlns:a16="http://schemas.microsoft.com/office/drawing/2014/main" id="{AC9A830D-E72D-6944-AE38-DB836B7BBBF9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5922559" y="2951444"/>
              <a:ext cx="448298" cy="584202"/>
            </a:xfrm>
            <a:custGeom>
              <a:avLst/>
              <a:gdLst>
                <a:gd name="T0" fmla="*/ 1289 w 1453"/>
                <a:gd name="T1" fmla="*/ 715 h 1891"/>
                <a:gd name="T2" fmla="*/ 1419 w 1453"/>
                <a:gd name="T3" fmla="*/ 1458 h 1891"/>
                <a:gd name="T4" fmla="*/ 850 w 1453"/>
                <a:gd name="T5" fmla="*/ 1891 h 1891"/>
                <a:gd name="T6" fmla="*/ 301 w 1453"/>
                <a:gd name="T7" fmla="*/ 1733 h 1891"/>
                <a:gd name="T8" fmla="*/ 212 w 1453"/>
                <a:gd name="T9" fmla="*/ 880 h 1891"/>
                <a:gd name="T10" fmla="*/ 473 w 1453"/>
                <a:gd name="T11" fmla="*/ 433 h 1891"/>
                <a:gd name="T12" fmla="*/ 1069 w 1453"/>
                <a:gd name="T13" fmla="*/ 433 h 1891"/>
                <a:gd name="T14" fmla="*/ 1186 w 1453"/>
                <a:gd name="T15" fmla="*/ 557 h 1891"/>
                <a:gd name="T16" fmla="*/ 1097 w 1453"/>
                <a:gd name="T17" fmla="*/ 323 h 1891"/>
                <a:gd name="T18" fmla="*/ 1275 w 1453"/>
                <a:gd name="T19" fmla="*/ 117 h 1891"/>
                <a:gd name="T20" fmla="*/ 1104 w 1453"/>
                <a:gd name="T21" fmla="*/ 76 h 1891"/>
                <a:gd name="T22" fmla="*/ 994 w 1453"/>
                <a:gd name="T23" fmla="*/ 165 h 1891"/>
                <a:gd name="T24" fmla="*/ 994 w 1453"/>
                <a:gd name="T25" fmla="*/ 55 h 1891"/>
                <a:gd name="T26" fmla="*/ 829 w 1453"/>
                <a:gd name="T27" fmla="*/ 14 h 1891"/>
                <a:gd name="T28" fmla="*/ 692 w 1453"/>
                <a:gd name="T29" fmla="*/ 42 h 1891"/>
                <a:gd name="T30" fmla="*/ 672 w 1453"/>
                <a:gd name="T31" fmla="*/ 152 h 1891"/>
                <a:gd name="T32" fmla="*/ 589 w 1453"/>
                <a:gd name="T33" fmla="*/ 55 h 1891"/>
                <a:gd name="T34" fmla="*/ 377 w 1453"/>
                <a:gd name="T35" fmla="*/ 117 h 1891"/>
                <a:gd name="T36" fmla="*/ 473 w 1453"/>
                <a:gd name="T37" fmla="*/ 323 h 1891"/>
                <a:gd name="T38" fmla="*/ 586 w 1453"/>
                <a:gd name="T39" fmla="*/ 1382 h 1891"/>
                <a:gd name="T40" fmla="*/ 998 w 1453"/>
                <a:gd name="T41" fmla="*/ 1302 h 1891"/>
                <a:gd name="T42" fmla="*/ 635 w 1453"/>
                <a:gd name="T43" fmla="*/ 994 h 1891"/>
                <a:gd name="T44" fmla="*/ 942 w 1453"/>
                <a:gd name="T45" fmla="*/ 883 h 1891"/>
                <a:gd name="T46" fmla="*/ 789 w 1453"/>
                <a:gd name="T47" fmla="*/ 826 h 1891"/>
                <a:gd name="T48" fmla="*/ 789 w 1453"/>
                <a:gd name="T49" fmla="*/ 704 h 1891"/>
                <a:gd name="T50" fmla="*/ 789 w 1453"/>
                <a:gd name="T51" fmla="*/ 1579 h 1891"/>
                <a:gd name="T52" fmla="*/ 789 w 1453"/>
                <a:gd name="T53" fmla="*/ 1459 h 1891"/>
                <a:gd name="T54" fmla="*/ 545 w 1453"/>
                <a:gd name="T55" fmla="*/ 1177 h 1891"/>
                <a:gd name="T56" fmla="*/ 284 w 1453"/>
                <a:gd name="T57" fmla="*/ 1177 h 1891"/>
                <a:gd name="T58" fmla="*/ 326 w 1453"/>
                <a:gd name="T59" fmla="*/ 1559 h 1891"/>
                <a:gd name="T60" fmla="*/ 1046 w 1453"/>
                <a:gd name="T61" fmla="*/ 1704 h 1891"/>
                <a:gd name="T62" fmla="*/ 1268 w 1453"/>
                <a:gd name="T63" fmla="*/ 1176 h 1891"/>
                <a:gd name="T64" fmla="*/ 1266 w 1453"/>
                <a:gd name="T65" fmla="*/ 1177 h 1891"/>
                <a:gd name="T66" fmla="*/ 1137 w 1453"/>
                <a:gd name="T67" fmla="*/ 1177 h 18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53" h="1891">
                  <a:moveTo>
                    <a:pt x="1289" y="715"/>
                  </a:moveTo>
                  <a:cubicBezTo>
                    <a:pt x="1337" y="832"/>
                    <a:pt x="1453" y="1087"/>
                    <a:pt x="1419" y="1458"/>
                  </a:cubicBezTo>
                  <a:cubicBezTo>
                    <a:pt x="1385" y="1774"/>
                    <a:pt x="1021" y="1884"/>
                    <a:pt x="850" y="1891"/>
                  </a:cubicBezTo>
                  <a:cubicBezTo>
                    <a:pt x="713" y="1891"/>
                    <a:pt x="473" y="1863"/>
                    <a:pt x="301" y="1733"/>
                  </a:cubicBezTo>
                  <a:cubicBezTo>
                    <a:pt x="0" y="1499"/>
                    <a:pt x="144" y="1052"/>
                    <a:pt x="212" y="880"/>
                  </a:cubicBezTo>
                  <a:cubicBezTo>
                    <a:pt x="260" y="743"/>
                    <a:pt x="418" y="468"/>
                    <a:pt x="473" y="433"/>
                  </a:cubicBezTo>
                  <a:cubicBezTo>
                    <a:pt x="528" y="399"/>
                    <a:pt x="1049" y="427"/>
                    <a:pt x="1069" y="433"/>
                  </a:cubicBezTo>
                  <a:cubicBezTo>
                    <a:pt x="1083" y="440"/>
                    <a:pt x="1131" y="488"/>
                    <a:pt x="1186" y="557"/>
                  </a:cubicBezTo>
                  <a:moveTo>
                    <a:pt x="1097" y="323"/>
                  </a:moveTo>
                  <a:cubicBezTo>
                    <a:pt x="1186" y="241"/>
                    <a:pt x="1275" y="152"/>
                    <a:pt x="1275" y="117"/>
                  </a:cubicBezTo>
                  <a:cubicBezTo>
                    <a:pt x="1268" y="83"/>
                    <a:pt x="1104" y="76"/>
                    <a:pt x="1104" y="76"/>
                  </a:cubicBezTo>
                  <a:cubicBezTo>
                    <a:pt x="994" y="165"/>
                    <a:pt x="994" y="165"/>
                    <a:pt x="994" y="165"/>
                  </a:cubicBezTo>
                  <a:cubicBezTo>
                    <a:pt x="994" y="165"/>
                    <a:pt x="987" y="83"/>
                    <a:pt x="994" y="55"/>
                  </a:cubicBezTo>
                  <a:cubicBezTo>
                    <a:pt x="1001" y="28"/>
                    <a:pt x="919" y="28"/>
                    <a:pt x="829" y="14"/>
                  </a:cubicBezTo>
                  <a:cubicBezTo>
                    <a:pt x="740" y="0"/>
                    <a:pt x="706" y="7"/>
                    <a:pt x="692" y="42"/>
                  </a:cubicBezTo>
                  <a:cubicBezTo>
                    <a:pt x="685" y="83"/>
                    <a:pt x="672" y="152"/>
                    <a:pt x="672" y="152"/>
                  </a:cubicBezTo>
                  <a:cubicBezTo>
                    <a:pt x="672" y="152"/>
                    <a:pt x="610" y="69"/>
                    <a:pt x="589" y="55"/>
                  </a:cubicBezTo>
                  <a:cubicBezTo>
                    <a:pt x="562" y="48"/>
                    <a:pt x="445" y="55"/>
                    <a:pt x="377" y="117"/>
                  </a:cubicBezTo>
                  <a:cubicBezTo>
                    <a:pt x="315" y="179"/>
                    <a:pt x="473" y="323"/>
                    <a:pt x="473" y="323"/>
                  </a:cubicBezTo>
                  <a:moveTo>
                    <a:pt x="586" y="1382"/>
                  </a:moveTo>
                  <a:cubicBezTo>
                    <a:pt x="660" y="1493"/>
                    <a:pt x="985" y="1499"/>
                    <a:pt x="998" y="1302"/>
                  </a:cubicBezTo>
                  <a:cubicBezTo>
                    <a:pt x="1010" y="1080"/>
                    <a:pt x="641" y="1179"/>
                    <a:pt x="635" y="994"/>
                  </a:cubicBezTo>
                  <a:cubicBezTo>
                    <a:pt x="623" y="772"/>
                    <a:pt x="905" y="809"/>
                    <a:pt x="942" y="883"/>
                  </a:cubicBezTo>
                  <a:moveTo>
                    <a:pt x="789" y="826"/>
                  </a:moveTo>
                  <a:cubicBezTo>
                    <a:pt x="789" y="704"/>
                    <a:pt x="789" y="704"/>
                    <a:pt x="789" y="704"/>
                  </a:cubicBezTo>
                  <a:moveTo>
                    <a:pt x="789" y="1579"/>
                  </a:moveTo>
                  <a:cubicBezTo>
                    <a:pt x="789" y="1459"/>
                    <a:pt x="789" y="1459"/>
                    <a:pt x="789" y="1459"/>
                  </a:cubicBezTo>
                  <a:moveTo>
                    <a:pt x="545" y="1177"/>
                  </a:moveTo>
                  <a:cubicBezTo>
                    <a:pt x="545" y="1177"/>
                    <a:pt x="284" y="1177"/>
                    <a:pt x="284" y="1177"/>
                  </a:cubicBezTo>
                  <a:cubicBezTo>
                    <a:pt x="259" y="1315"/>
                    <a:pt x="262" y="1454"/>
                    <a:pt x="326" y="1559"/>
                  </a:cubicBezTo>
                  <a:cubicBezTo>
                    <a:pt x="391" y="1660"/>
                    <a:pt x="659" y="1820"/>
                    <a:pt x="1046" y="1704"/>
                  </a:cubicBezTo>
                  <a:cubicBezTo>
                    <a:pt x="1281" y="1630"/>
                    <a:pt x="1290" y="1357"/>
                    <a:pt x="1268" y="1176"/>
                  </a:cubicBezTo>
                  <a:cubicBezTo>
                    <a:pt x="1266" y="1177"/>
                    <a:pt x="1266" y="1177"/>
                    <a:pt x="1266" y="1177"/>
                  </a:cubicBezTo>
                  <a:cubicBezTo>
                    <a:pt x="1137" y="1177"/>
                    <a:pt x="1137" y="1177"/>
                    <a:pt x="1137" y="1177"/>
                  </a:cubicBezTo>
                </a:path>
              </a:pathLst>
            </a:custGeom>
            <a:noFill/>
            <a:ln w="28575" cap="rnd">
              <a:solidFill>
                <a:schemeClr val="accent4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0100990F-557F-449F-57E1-E8CDDCCEDD81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4954119" y="2951871"/>
              <a:ext cx="448298" cy="583348"/>
            </a:xfrm>
            <a:custGeom>
              <a:avLst/>
              <a:gdLst>
                <a:gd name="T0" fmla="*/ 1290 w 1454"/>
                <a:gd name="T1" fmla="*/ 715 h 1890"/>
                <a:gd name="T2" fmla="*/ 1420 w 1454"/>
                <a:gd name="T3" fmla="*/ 1457 h 1890"/>
                <a:gd name="T4" fmla="*/ 851 w 1454"/>
                <a:gd name="T5" fmla="*/ 1890 h 1890"/>
                <a:gd name="T6" fmla="*/ 302 w 1454"/>
                <a:gd name="T7" fmla="*/ 1732 h 1890"/>
                <a:gd name="T8" fmla="*/ 213 w 1454"/>
                <a:gd name="T9" fmla="*/ 880 h 1890"/>
                <a:gd name="T10" fmla="*/ 474 w 1454"/>
                <a:gd name="T11" fmla="*/ 433 h 1890"/>
                <a:gd name="T12" fmla="*/ 1070 w 1454"/>
                <a:gd name="T13" fmla="*/ 433 h 1890"/>
                <a:gd name="T14" fmla="*/ 1187 w 1454"/>
                <a:gd name="T15" fmla="*/ 557 h 1890"/>
                <a:gd name="T16" fmla="*/ 1098 w 1454"/>
                <a:gd name="T17" fmla="*/ 323 h 1890"/>
                <a:gd name="T18" fmla="*/ 1276 w 1454"/>
                <a:gd name="T19" fmla="*/ 117 h 1890"/>
                <a:gd name="T20" fmla="*/ 1104 w 1454"/>
                <a:gd name="T21" fmla="*/ 75 h 1890"/>
                <a:gd name="T22" fmla="*/ 995 w 1454"/>
                <a:gd name="T23" fmla="*/ 165 h 1890"/>
                <a:gd name="T24" fmla="*/ 995 w 1454"/>
                <a:gd name="T25" fmla="*/ 55 h 1890"/>
                <a:gd name="T26" fmla="*/ 830 w 1454"/>
                <a:gd name="T27" fmla="*/ 14 h 1890"/>
                <a:gd name="T28" fmla="*/ 693 w 1454"/>
                <a:gd name="T29" fmla="*/ 41 h 1890"/>
                <a:gd name="T30" fmla="*/ 672 w 1454"/>
                <a:gd name="T31" fmla="*/ 151 h 1890"/>
                <a:gd name="T32" fmla="*/ 590 w 1454"/>
                <a:gd name="T33" fmla="*/ 55 h 1890"/>
                <a:gd name="T34" fmla="*/ 378 w 1454"/>
                <a:gd name="T35" fmla="*/ 117 h 1890"/>
                <a:gd name="T36" fmla="*/ 474 w 1454"/>
                <a:gd name="T37" fmla="*/ 323 h 1890"/>
                <a:gd name="T38" fmla="*/ 586 w 1454"/>
                <a:gd name="T39" fmla="*/ 1382 h 1890"/>
                <a:gd name="T40" fmla="*/ 998 w 1454"/>
                <a:gd name="T41" fmla="*/ 1301 h 1890"/>
                <a:gd name="T42" fmla="*/ 636 w 1454"/>
                <a:gd name="T43" fmla="*/ 993 h 1890"/>
                <a:gd name="T44" fmla="*/ 943 w 1454"/>
                <a:gd name="T45" fmla="*/ 882 h 1890"/>
                <a:gd name="T46" fmla="*/ 789 w 1454"/>
                <a:gd name="T47" fmla="*/ 825 h 1890"/>
                <a:gd name="T48" fmla="*/ 789 w 1454"/>
                <a:gd name="T49" fmla="*/ 703 h 1890"/>
                <a:gd name="T50" fmla="*/ 789 w 1454"/>
                <a:gd name="T51" fmla="*/ 1579 h 1890"/>
                <a:gd name="T52" fmla="*/ 789 w 1454"/>
                <a:gd name="T53" fmla="*/ 1459 h 1890"/>
                <a:gd name="T54" fmla="*/ 1236 w 1454"/>
                <a:gd name="T55" fmla="*/ 1010 h 1890"/>
                <a:gd name="T56" fmla="*/ 1047 w 1454"/>
                <a:gd name="T57" fmla="*/ 603 h 1890"/>
                <a:gd name="T58" fmla="*/ 511 w 1454"/>
                <a:gd name="T59" fmla="*/ 603 h 1890"/>
                <a:gd name="T60" fmla="*/ 327 w 1454"/>
                <a:gd name="T61" fmla="*/ 1559 h 1890"/>
                <a:gd name="T62" fmla="*/ 1047 w 1454"/>
                <a:gd name="T63" fmla="*/ 1704 h 1890"/>
                <a:gd name="T64" fmla="*/ 1236 w 1454"/>
                <a:gd name="T65" fmla="*/ 1010 h 18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454" h="1890">
                  <a:moveTo>
                    <a:pt x="1290" y="715"/>
                  </a:moveTo>
                  <a:cubicBezTo>
                    <a:pt x="1338" y="832"/>
                    <a:pt x="1454" y="1086"/>
                    <a:pt x="1420" y="1457"/>
                  </a:cubicBezTo>
                  <a:cubicBezTo>
                    <a:pt x="1386" y="1774"/>
                    <a:pt x="1022" y="1884"/>
                    <a:pt x="851" y="1890"/>
                  </a:cubicBezTo>
                  <a:cubicBezTo>
                    <a:pt x="714" y="1890"/>
                    <a:pt x="474" y="1863"/>
                    <a:pt x="302" y="1732"/>
                  </a:cubicBezTo>
                  <a:cubicBezTo>
                    <a:pt x="0" y="1499"/>
                    <a:pt x="144" y="1052"/>
                    <a:pt x="213" y="880"/>
                  </a:cubicBezTo>
                  <a:cubicBezTo>
                    <a:pt x="261" y="742"/>
                    <a:pt x="419" y="467"/>
                    <a:pt x="474" y="433"/>
                  </a:cubicBezTo>
                  <a:cubicBezTo>
                    <a:pt x="528" y="399"/>
                    <a:pt x="1050" y="426"/>
                    <a:pt x="1070" y="433"/>
                  </a:cubicBezTo>
                  <a:cubicBezTo>
                    <a:pt x="1084" y="440"/>
                    <a:pt x="1132" y="488"/>
                    <a:pt x="1187" y="557"/>
                  </a:cubicBezTo>
                  <a:moveTo>
                    <a:pt x="1098" y="323"/>
                  </a:moveTo>
                  <a:cubicBezTo>
                    <a:pt x="1187" y="240"/>
                    <a:pt x="1276" y="151"/>
                    <a:pt x="1276" y="117"/>
                  </a:cubicBezTo>
                  <a:cubicBezTo>
                    <a:pt x="1269" y="82"/>
                    <a:pt x="1104" y="75"/>
                    <a:pt x="1104" y="75"/>
                  </a:cubicBezTo>
                  <a:cubicBezTo>
                    <a:pt x="995" y="165"/>
                    <a:pt x="995" y="165"/>
                    <a:pt x="995" y="165"/>
                  </a:cubicBezTo>
                  <a:cubicBezTo>
                    <a:pt x="995" y="165"/>
                    <a:pt x="988" y="82"/>
                    <a:pt x="995" y="55"/>
                  </a:cubicBezTo>
                  <a:cubicBezTo>
                    <a:pt x="1002" y="27"/>
                    <a:pt x="919" y="27"/>
                    <a:pt x="830" y="14"/>
                  </a:cubicBezTo>
                  <a:cubicBezTo>
                    <a:pt x="741" y="0"/>
                    <a:pt x="707" y="7"/>
                    <a:pt x="693" y="41"/>
                  </a:cubicBezTo>
                  <a:cubicBezTo>
                    <a:pt x="686" y="82"/>
                    <a:pt x="672" y="151"/>
                    <a:pt x="672" y="151"/>
                  </a:cubicBezTo>
                  <a:cubicBezTo>
                    <a:pt x="672" y="151"/>
                    <a:pt x="611" y="69"/>
                    <a:pt x="590" y="55"/>
                  </a:cubicBezTo>
                  <a:cubicBezTo>
                    <a:pt x="563" y="48"/>
                    <a:pt x="446" y="55"/>
                    <a:pt x="378" y="117"/>
                  </a:cubicBezTo>
                  <a:cubicBezTo>
                    <a:pt x="316" y="179"/>
                    <a:pt x="474" y="323"/>
                    <a:pt x="474" y="323"/>
                  </a:cubicBezTo>
                  <a:moveTo>
                    <a:pt x="586" y="1382"/>
                  </a:moveTo>
                  <a:cubicBezTo>
                    <a:pt x="660" y="1493"/>
                    <a:pt x="986" y="1499"/>
                    <a:pt x="998" y="1301"/>
                  </a:cubicBezTo>
                  <a:cubicBezTo>
                    <a:pt x="1011" y="1079"/>
                    <a:pt x="642" y="1178"/>
                    <a:pt x="636" y="993"/>
                  </a:cubicBezTo>
                  <a:cubicBezTo>
                    <a:pt x="623" y="771"/>
                    <a:pt x="906" y="808"/>
                    <a:pt x="943" y="882"/>
                  </a:cubicBezTo>
                  <a:moveTo>
                    <a:pt x="789" y="825"/>
                  </a:moveTo>
                  <a:cubicBezTo>
                    <a:pt x="789" y="703"/>
                    <a:pt x="789" y="703"/>
                    <a:pt x="789" y="703"/>
                  </a:cubicBezTo>
                  <a:moveTo>
                    <a:pt x="789" y="1579"/>
                  </a:moveTo>
                  <a:cubicBezTo>
                    <a:pt x="789" y="1459"/>
                    <a:pt x="789" y="1459"/>
                    <a:pt x="789" y="1459"/>
                  </a:cubicBezTo>
                  <a:moveTo>
                    <a:pt x="1236" y="1010"/>
                  </a:moveTo>
                  <a:cubicBezTo>
                    <a:pt x="1179" y="765"/>
                    <a:pt x="1047" y="603"/>
                    <a:pt x="1047" y="603"/>
                  </a:cubicBezTo>
                  <a:cubicBezTo>
                    <a:pt x="511" y="603"/>
                    <a:pt x="511" y="603"/>
                    <a:pt x="511" y="603"/>
                  </a:cubicBezTo>
                  <a:cubicBezTo>
                    <a:pt x="511" y="603"/>
                    <a:pt x="130" y="1235"/>
                    <a:pt x="327" y="1559"/>
                  </a:cubicBezTo>
                  <a:cubicBezTo>
                    <a:pt x="392" y="1659"/>
                    <a:pt x="659" y="1820"/>
                    <a:pt x="1047" y="1704"/>
                  </a:cubicBezTo>
                  <a:cubicBezTo>
                    <a:pt x="1407" y="1590"/>
                    <a:pt x="1236" y="1010"/>
                    <a:pt x="1236" y="1010"/>
                  </a:cubicBezTo>
                  <a:close/>
                </a:path>
              </a:pathLst>
            </a:custGeom>
            <a:noFill/>
            <a:ln w="28575" cap="rnd">
              <a:solidFill>
                <a:schemeClr val="accent4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Freeform 32">
              <a:extLst>
                <a:ext uri="{FF2B5EF4-FFF2-40B4-BE49-F238E27FC236}">
                  <a16:creationId xmlns:a16="http://schemas.microsoft.com/office/drawing/2014/main" id="{8744BB15-1C0B-767F-88E4-B068B10E6786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6890998" y="2983894"/>
              <a:ext cx="835300" cy="519302"/>
            </a:xfrm>
            <a:custGeom>
              <a:avLst/>
              <a:gdLst>
                <a:gd name="T0" fmla="*/ 625 w 1700"/>
                <a:gd name="T1" fmla="*/ 263 h 1054"/>
                <a:gd name="T2" fmla="*/ 625 w 1700"/>
                <a:gd name="T3" fmla="*/ 0 h 1054"/>
                <a:gd name="T4" fmla="*/ 1402 w 1700"/>
                <a:gd name="T5" fmla="*/ 0 h 1054"/>
                <a:gd name="T6" fmla="*/ 1119 w 1700"/>
                <a:gd name="T7" fmla="*/ 263 h 1054"/>
                <a:gd name="T8" fmla="*/ 1402 w 1700"/>
                <a:gd name="T9" fmla="*/ 0 h 1054"/>
                <a:gd name="T10" fmla="*/ 1127 w 1700"/>
                <a:gd name="T11" fmla="*/ 1054 h 1054"/>
                <a:gd name="T12" fmla="*/ 1410 w 1700"/>
                <a:gd name="T13" fmla="*/ 792 h 1054"/>
                <a:gd name="T14" fmla="*/ 1410 w 1700"/>
                <a:gd name="T15" fmla="*/ 379 h 1054"/>
                <a:gd name="T16" fmla="*/ 1119 w 1700"/>
                <a:gd name="T17" fmla="*/ 263 h 1054"/>
                <a:gd name="T18" fmla="*/ 1417 w 1700"/>
                <a:gd name="T19" fmla="*/ 371 h 1054"/>
                <a:gd name="T20" fmla="*/ 1700 w 1700"/>
                <a:gd name="T21" fmla="*/ 112 h 1054"/>
                <a:gd name="T22" fmla="*/ 1406 w 1700"/>
                <a:gd name="T23" fmla="*/ 0 h 1054"/>
                <a:gd name="T24" fmla="*/ 625 w 1700"/>
                <a:gd name="T25" fmla="*/ 0 h 1054"/>
                <a:gd name="T26" fmla="*/ 346 w 1700"/>
                <a:gd name="T27" fmla="*/ 263 h 1054"/>
                <a:gd name="T28" fmla="*/ 625 w 1700"/>
                <a:gd name="T29" fmla="*/ 0 h 1054"/>
                <a:gd name="T30" fmla="*/ 279 w 1700"/>
                <a:gd name="T31" fmla="*/ 90 h 1054"/>
                <a:gd name="T32" fmla="*/ 0 w 1700"/>
                <a:gd name="T33" fmla="*/ 353 h 1054"/>
                <a:gd name="T34" fmla="*/ 346 w 1700"/>
                <a:gd name="T35" fmla="*/ 263 h 1054"/>
                <a:gd name="T36" fmla="*/ 1131 w 1700"/>
                <a:gd name="T37" fmla="*/ 263 h 1054"/>
                <a:gd name="T38" fmla="*/ 346 w 1700"/>
                <a:gd name="T39" fmla="*/ 263 h 1054"/>
                <a:gd name="T40" fmla="*/ 346 w 1700"/>
                <a:gd name="T41" fmla="*/ 1054 h 1054"/>
                <a:gd name="T42" fmla="*/ 1131 w 1700"/>
                <a:gd name="T43" fmla="*/ 1054 h 1054"/>
                <a:gd name="T44" fmla="*/ 1131 w 1700"/>
                <a:gd name="T45" fmla="*/ 394 h 1054"/>
                <a:gd name="T46" fmla="*/ 828 w 1700"/>
                <a:gd name="T47" fmla="*/ 500 h 1054"/>
                <a:gd name="T48" fmla="*/ 641 w 1700"/>
                <a:gd name="T49" fmla="*/ 570 h 1054"/>
                <a:gd name="T50" fmla="*/ 860 w 1700"/>
                <a:gd name="T51" fmla="*/ 755 h 1054"/>
                <a:gd name="T52" fmla="*/ 612 w 1700"/>
                <a:gd name="T53" fmla="*/ 803 h 1054"/>
                <a:gd name="T54" fmla="*/ 736 w 1700"/>
                <a:gd name="T55" fmla="*/ 465 h 1054"/>
                <a:gd name="T56" fmla="*/ 736 w 1700"/>
                <a:gd name="T57" fmla="*/ 390 h 1054"/>
                <a:gd name="T58" fmla="*/ 736 w 1700"/>
                <a:gd name="T59" fmla="*/ 927 h 1054"/>
                <a:gd name="T60" fmla="*/ 736 w 1700"/>
                <a:gd name="T61" fmla="*/ 852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700" h="1054">
                  <a:moveTo>
                    <a:pt x="625" y="263"/>
                  </a:moveTo>
                  <a:cubicBezTo>
                    <a:pt x="625" y="0"/>
                    <a:pt x="625" y="0"/>
                    <a:pt x="625" y="0"/>
                  </a:cubicBezTo>
                  <a:cubicBezTo>
                    <a:pt x="1402" y="0"/>
                    <a:pt x="1402" y="0"/>
                    <a:pt x="1402" y="0"/>
                  </a:cubicBezTo>
                  <a:moveTo>
                    <a:pt x="1119" y="263"/>
                  </a:moveTo>
                  <a:cubicBezTo>
                    <a:pt x="1402" y="0"/>
                    <a:pt x="1402" y="0"/>
                    <a:pt x="1402" y="0"/>
                  </a:cubicBezTo>
                  <a:moveTo>
                    <a:pt x="1127" y="1054"/>
                  </a:moveTo>
                  <a:cubicBezTo>
                    <a:pt x="1410" y="792"/>
                    <a:pt x="1410" y="792"/>
                    <a:pt x="1410" y="792"/>
                  </a:cubicBezTo>
                  <a:cubicBezTo>
                    <a:pt x="1410" y="379"/>
                    <a:pt x="1410" y="379"/>
                    <a:pt x="1410" y="379"/>
                  </a:cubicBezTo>
                  <a:moveTo>
                    <a:pt x="1119" y="263"/>
                  </a:moveTo>
                  <a:cubicBezTo>
                    <a:pt x="1417" y="371"/>
                    <a:pt x="1417" y="371"/>
                    <a:pt x="1417" y="371"/>
                  </a:cubicBezTo>
                  <a:cubicBezTo>
                    <a:pt x="1700" y="112"/>
                    <a:pt x="1700" y="112"/>
                    <a:pt x="1700" y="112"/>
                  </a:cubicBezTo>
                  <a:cubicBezTo>
                    <a:pt x="1406" y="0"/>
                    <a:pt x="1406" y="0"/>
                    <a:pt x="1406" y="0"/>
                  </a:cubicBezTo>
                  <a:moveTo>
                    <a:pt x="625" y="0"/>
                  </a:moveTo>
                  <a:cubicBezTo>
                    <a:pt x="346" y="263"/>
                    <a:pt x="346" y="263"/>
                    <a:pt x="346" y="263"/>
                  </a:cubicBezTo>
                  <a:moveTo>
                    <a:pt x="625" y="0"/>
                  </a:moveTo>
                  <a:cubicBezTo>
                    <a:pt x="279" y="90"/>
                    <a:pt x="279" y="90"/>
                    <a:pt x="279" y="90"/>
                  </a:cubicBezTo>
                  <a:cubicBezTo>
                    <a:pt x="0" y="353"/>
                    <a:pt x="0" y="353"/>
                    <a:pt x="0" y="353"/>
                  </a:cubicBezTo>
                  <a:cubicBezTo>
                    <a:pt x="346" y="263"/>
                    <a:pt x="346" y="263"/>
                    <a:pt x="346" y="263"/>
                  </a:cubicBezTo>
                  <a:moveTo>
                    <a:pt x="1131" y="263"/>
                  </a:moveTo>
                  <a:cubicBezTo>
                    <a:pt x="346" y="263"/>
                    <a:pt x="346" y="263"/>
                    <a:pt x="346" y="263"/>
                  </a:cubicBezTo>
                  <a:cubicBezTo>
                    <a:pt x="346" y="1054"/>
                    <a:pt x="346" y="1054"/>
                    <a:pt x="346" y="1054"/>
                  </a:cubicBezTo>
                  <a:cubicBezTo>
                    <a:pt x="1131" y="1054"/>
                    <a:pt x="1131" y="1054"/>
                    <a:pt x="1131" y="1054"/>
                  </a:cubicBezTo>
                  <a:cubicBezTo>
                    <a:pt x="1131" y="394"/>
                    <a:pt x="1131" y="394"/>
                    <a:pt x="1131" y="394"/>
                  </a:cubicBezTo>
                  <a:moveTo>
                    <a:pt x="828" y="500"/>
                  </a:moveTo>
                  <a:cubicBezTo>
                    <a:pt x="807" y="454"/>
                    <a:pt x="636" y="433"/>
                    <a:pt x="641" y="570"/>
                  </a:cubicBezTo>
                  <a:cubicBezTo>
                    <a:pt x="649" y="680"/>
                    <a:pt x="868" y="618"/>
                    <a:pt x="860" y="755"/>
                  </a:cubicBezTo>
                  <a:cubicBezTo>
                    <a:pt x="852" y="879"/>
                    <a:pt x="657" y="873"/>
                    <a:pt x="612" y="803"/>
                  </a:cubicBezTo>
                  <a:moveTo>
                    <a:pt x="736" y="465"/>
                  </a:moveTo>
                  <a:cubicBezTo>
                    <a:pt x="736" y="390"/>
                    <a:pt x="736" y="390"/>
                    <a:pt x="736" y="390"/>
                  </a:cubicBezTo>
                  <a:moveTo>
                    <a:pt x="736" y="927"/>
                  </a:moveTo>
                  <a:cubicBezTo>
                    <a:pt x="736" y="852"/>
                    <a:pt x="736" y="852"/>
                    <a:pt x="736" y="852"/>
                  </a:cubicBezTo>
                </a:path>
              </a:pathLst>
            </a:custGeom>
            <a:noFill/>
            <a:ln w="28575" cap="rnd">
              <a:solidFill>
                <a:schemeClr val="accent4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48">
              <a:extLst>
                <a:ext uri="{FF2B5EF4-FFF2-40B4-BE49-F238E27FC236}">
                  <a16:creationId xmlns:a16="http://schemas.microsoft.com/office/drawing/2014/main" id="{1000CA0D-9E28-830A-E36B-BD85CF2DF970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8246439" y="2994372"/>
              <a:ext cx="531662" cy="498346"/>
            </a:xfrm>
            <a:custGeom>
              <a:avLst/>
              <a:gdLst>
                <a:gd name="T0" fmla="*/ 157 w 274"/>
                <a:gd name="T1" fmla="*/ 136 h 257"/>
                <a:gd name="T2" fmla="*/ 175 w 274"/>
                <a:gd name="T3" fmla="*/ 123 h 257"/>
                <a:gd name="T4" fmla="*/ 175 w 274"/>
                <a:gd name="T5" fmla="*/ 123 h 257"/>
                <a:gd name="T6" fmla="*/ 192 w 274"/>
                <a:gd name="T7" fmla="*/ 136 h 257"/>
                <a:gd name="T8" fmla="*/ 192 w 274"/>
                <a:gd name="T9" fmla="*/ 220 h 257"/>
                <a:gd name="T10" fmla="*/ 175 w 274"/>
                <a:gd name="T11" fmla="*/ 233 h 257"/>
                <a:gd name="T12" fmla="*/ 175 w 274"/>
                <a:gd name="T13" fmla="*/ 233 h 257"/>
                <a:gd name="T14" fmla="*/ 157 w 274"/>
                <a:gd name="T15" fmla="*/ 220 h 257"/>
                <a:gd name="T16" fmla="*/ 157 w 274"/>
                <a:gd name="T17" fmla="*/ 136 h 257"/>
                <a:gd name="T18" fmla="*/ 220 w 274"/>
                <a:gd name="T19" fmla="*/ 220 h 257"/>
                <a:gd name="T20" fmla="*/ 237 w 274"/>
                <a:gd name="T21" fmla="*/ 233 h 257"/>
                <a:gd name="T22" fmla="*/ 237 w 274"/>
                <a:gd name="T23" fmla="*/ 233 h 257"/>
                <a:gd name="T24" fmla="*/ 254 w 274"/>
                <a:gd name="T25" fmla="*/ 220 h 257"/>
                <a:gd name="T26" fmla="*/ 254 w 274"/>
                <a:gd name="T27" fmla="*/ 92 h 257"/>
                <a:gd name="T28" fmla="*/ 237 w 274"/>
                <a:gd name="T29" fmla="*/ 79 h 257"/>
                <a:gd name="T30" fmla="*/ 237 w 274"/>
                <a:gd name="T31" fmla="*/ 79 h 257"/>
                <a:gd name="T32" fmla="*/ 220 w 274"/>
                <a:gd name="T33" fmla="*/ 92 h 257"/>
                <a:gd name="T34" fmla="*/ 220 w 274"/>
                <a:gd name="T35" fmla="*/ 220 h 257"/>
                <a:gd name="T36" fmla="*/ 95 w 274"/>
                <a:gd name="T37" fmla="*/ 220 h 257"/>
                <a:gd name="T38" fmla="*/ 112 w 274"/>
                <a:gd name="T39" fmla="*/ 233 h 257"/>
                <a:gd name="T40" fmla="*/ 112 w 274"/>
                <a:gd name="T41" fmla="*/ 233 h 257"/>
                <a:gd name="T42" fmla="*/ 130 w 274"/>
                <a:gd name="T43" fmla="*/ 220 h 257"/>
                <a:gd name="T44" fmla="*/ 130 w 274"/>
                <a:gd name="T45" fmla="*/ 112 h 257"/>
                <a:gd name="T46" fmla="*/ 112 w 274"/>
                <a:gd name="T47" fmla="*/ 99 h 257"/>
                <a:gd name="T48" fmla="*/ 112 w 274"/>
                <a:gd name="T49" fmla="*/ 99 h 257"/>
                <a:gd name="T50" fmla="*/ 95 w 274"/>
                <a:gd name="T51" fmla="*/ 112 h 257"/>
                <a:gd name="T52" fmla="*/ 95 w 274"/>
                <a:gd name="T53" fmla="*/ 220 h 257"/>
                <a:gd name="T54" fmla="*/ 33 w 274"/>
                <a:gd name="T55" fmla="*/ 220 h 257"/>
                <a:gd name="T56" fmla="*/ 50 w 274"/>
                <a:gd name="T57" fmla="*/ 233 h 257"/>
                <a:gd name="T58" fmla="*/ 50 w 274"/>
                <a:gd name="T59" fmla="*/ 233 h 257"/>
                <a:gd name="T60" fmla="*/ 67 w 274"/>
                <a:gd name="T61" fmla="*/ 220 h 257"/>
                <a:gd name="T62" fmla="*/ 67 w 274"/>
                <a:gd name="T63" fmla="*/ 161 h 257"/>
                <a:gd name="T64" fmla="*/ 50 w 274"/>
                <a:gd name="T65" fmla="*/ 148 h 257"/>
                <a:gd name="T66" fmla="*/ 50 w 274"/>
                <a:gd name="T67" fmla="*/ 148 h 257"/>
                <a:gd name="T68" fmla="*/ 33 w 274"/>
                <a:gd name="T69" fmla="*/ 161 h 257"/>
                <a:gd name="T70" fmla="*/ 33 w 274"/>
                <a:gd name="T71" fmla="*/ 220 h 257"/>
                <a:gd name="T72" fmla="*/ 0 w 274"/>
                <a:gd name="T73" fmla="*/ 59 h 257"/>
                <a:gd name="T74" fmla="*/ 0 w 274"/>
                <a:gd name="T75" fmla="*/ 257 h 257"/>
                <a:gd name="T76" fmla="*/ 274 w 274"/>
                <a:gd name="T77" fmla="*/ 257 h 257"/>
                <a:gd name="T78" fmla="*/ 41 w 274"/>
                <a:gd name="T79" fmla="*/ 91 h 257"/>
                <a:gd name="T80" fmla="*/ 111 w 274"/>
                <a:gd name="T81" fmla="*/ 45 h 257"/>
                <a:gd name="T82" fmla="*/ 171 w 274"/>
                <a:gd name="T83" fmla="*/ 71 h 257"/>
                <a:gd name="T84" fmla="*/ 251 w 274"/>
                <a:gd name="T85" fmla="*/ 12 h 257"/>
                <a:gd name="T86" fmla="*/ 256 w 274"/>
                <a:gd name="T87" fmla="*/ 50 h 257"/>
                <a:gd name="T88" fmla="*/ 260 w 274"/>
                <a:gd name="T89" fmla="*/ 4 h 257"/>
                <a:gd name="T90" fmla="*/ 213 w 274"/>
                <a:gd name="T91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74" h="257">
                  <a:moveTo>
                    <a:pt x="157" y="136"/>
                  </a:moveTo>
                  <a:cubicBezTo>
                    <a:pt x="157" y="129"/>
                    <a:pt x="165" y="123"/>
                    <a:pt x="175" y="123"/>
                  </a:cubicBezTo>
                  <a:cubicBezTo>
                    <a:pt x="175" y="123"/>
                    <a:pt x="175" y="123"/>
                    <a:pt x="175" y="123"/>
                  </a:cubicBezTo>
                  <a:cubicBezTo>
                    <a:pt x="184" y="123"/>
                    <a:pt x="192" y="129"/>
                    <a:pt x="192" y="136"/>
                  </a:cubicBezTo>
                  <a:cubicBezTo>
                    <a:pt x="192" y="220"/>
                    <a:pt x="192" y="220"/>
                    <a:pt x="192" y="220"/>
                  </a:cubicBezTo>
                  <a:cubicBezTo>
                    <a:pt x="192" y="227"/>
                    <a:pt x="184" y="233"/>
                    <a:pt x="175" y="233"/>
                  </a:cubicBezTo>
                  <a:cubicBezTo>
                    <a:pt x="175" y="233"/>
                    <a:pt x="175" y="233"/>
                    <a:pt x="175" y="233"/>
                  </a:cubicBezTo>
                  <a:cubicBezTo>
                    <a:pt x="165" y="233"/>
                    <a:pt x="157" y="227"/>
                    <a:pt x="157" y="220"/>
                  </a:cubicBezTo>
                  <a:lnTo>
                    <a:pt x="157" y="136"/>
                  </a:lnTo>
                  <a:close/>
                  <a:moveTo>
                    <a:pt x="220" y="220"/>
                  </a:moveTo>
                  <a:cubicBezTo>
                    <a:pt x="220" y="227"/>
                    <a:pt x="227" y="233"/>
                    <a:pt x="237" y="233"/>
                  </a:cubicBezTo>
                  <a:cubicBezTo>
                    <a:pt x="237" y="233"/>
                    <a:pt x="237" y="233"/>
                    <a:pt x="237" y="233"/>
                  </a:cubicBezTo>
                  <a:cubicBezTo>
                    <a:pt x="246" y="233"/>
                    <a:pt x="254" y="227"/>
                    <a:pt x="254" y="220"/>
                  </a:cubicBezTo>
                  <a:cubicBezTo>
                    <a:pt x="254" y="92"/>
                    <a:pt x="254" y="92"/>
                    <a:pt x="254" y="92"/>
                  </a:cubicBezTo>
                  <a:cubicBezTo>
                    <a:pt x="254" y="85"/>
                    <a:pt x="246" y="79"/>
                    <a:pt x="237" y="79"/>
                  </a:cubicBezTo>
                  <a:cubicBezTo>
                    <a:pt x="237" y="79"/>
                    <a:pt x="237" y="79"/>
                    <a:pt x="237" y="79"/>
                  </a:cubicBezTo>
                  <a:cubicBezTo>
                    <a:pt x="227" y="79"/>
                    <a:pt x="220" y="85"/>
                    <a:pt x="220" y="92"/>
                  </a:cubicBezTo>
                  <a:lnTo>
                    <a:pt x="220" y="220"/>
                  </a:lnTo>
                  <a:close/>
                  <a:moveTo>
                    <a:pt x="95" y="220"/>
                  </a:moveTo>
                  <a:cubicBezTo>
                    <a:pt x="95" y="227"/>
                    <a:pt x="103" y="233"/>
                    <a:pt x="112" y="233"/>
                  </a:cubicBezTo>
                  <a:cubicBezTo>
                    <a:pt x="112" y="233"/>
                    <a:pt x="112" y="233"/>
                    <a:pt x="112" y="233"/>
                  </a:cubicBezTo>
                  <a:cubicBezTo>
                    <a:pt x="122" y="233"/>
                    <a:pt x="130" y="227"/>
                    <a:pt x="130" y="220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0" y="105"/>
                    <a:pt x="122" y="99"/>
                    <a:pt x="112" y="99"/>
                  </a:cubicBezTo>
                  <a:cubicBezTo>
                    <a:pt x="112" y="99"/>
                    <a:pt x="112" y="99"/>
                    <a:pt x="112" y="99"/>
                  </a:cubicBezTo>
                  <a:cubicBezTo>
                    <a:pt x="103" y="99"/>
                    <a:pt x="95" y="105"/>
                    <a:pt x="95" y="112"/>
                  </a:cubicBezTo>
                  <a:lnTo>
                    <a:pt x="95" y="220"/>
                  </a:lnTo>
                  <a:close/>
                  <a:moveTo>
                    <a:pt x="33" y="220"/>
                  </a:moveTo>
                  <a:cubicBezTo>
                    <a:pt x="33" y="227"/>
                    <a:pt x="41" y="233"/>
                    <a:pt x="50" y="233"/>
                  </a:cubicBezTo>
                  <a:cubicBezTo>
                    <a:pt x="50" y="233"/>
                    <a:pt x="50" y="233"/>
                    <a:pt x="50" y="233"/>
                  </a:cubicBezTo>
                  <a:cubicBezTo>
                    <a:pt x="60" y="233"/>
                    <a:pt x="67" y="227"/>
                    <a:pt x="67" y="220"/>
                  </a:cubicBezTo>
                  <a:cubicBezTo>
                    <a:pt x="67" y="161"/>
                    <a:pt x="67" y="161"/>
                    <a:pt x="67" y="161"/>
                  </a:cubicBezTo>
                  <a:cubicBezTo>
                    <a:pt x="67" y="154"/>
                    <a:pt x="60" y="148"/>
                    <a:pt x="50" y="148"/>
                  </a:cubicBezTo>
                  <a:cubicBezTo>
                    <a:pt x="50" y="148"/>
                    <a:pt x="50" y="148"/>
                    <a:pt x="50" y="148"/>
                  </a:cubicBezTo>
                  <a:cubicBezTo>
                    <a:pt x="41" y="148"/>
                    <a:pt x="33" y="154"/>
                    <a:pt x="33" y="161"/>
                  </a:cubicBezTo>
                  <a:lnTo>
                    <a:pt x="33" y="220"/>
                  </a:lnTo>
                  <a:close/>
                  <a:moveTo>
                    <a:pt x="0" y="59"/>
                  </a:moveTo>
                  <a:cubicBezTo>
                    <a:pt x="0" y="257"/>
                    <a:pt x="0" y="257"/>
                    <a:pt x="0" y="257"/>
                  </a:cubicBezTo>
                  <a:cubicBezTo>
                    <a:pt x="274" y="257"/>
                    <a:pt x="274" y="257"/>
                    <a:pt x="274" y="257"/>
                  </a:cubicBezTo>
                  <a:moveTo>
                    <a:pt x="41" y="91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71" y="71"/>
                    <a:pt x="171" y="71"/>
                    <a:pt x="171" y="71"/>
                  </a:cubicBezTo>
                  <a:cubicBezTo>
                    <a:pt x="251" y="12"/>
                    <a:pt x="251" y="12"/>
                    <a:pt x="251" y="12"/>
                  </a:cubicBezTo>
                  <a:moveTo>
                    <a:pt x="256" y="50"/>
                  </a:moveTo>
                  <a:cubicBezTo>
                    <a:pt x="260" y="4"/>
                    <a:pt x="260" y="4"/>
                    <a:pt x="260" y="4"/>
                  </a:cubicBezTo>
                  <a:cubicBezTo>
                    <a:pt x="213" y="0"/>
                    <a:pt x="213" y="0"/>
                    <a:pt x="213" y="0"/>
                  </a:cubicBezTo>
                </a:path>
              </a:pathLst>
            </a:custGeom>
            <a:noFill/>
            <a:ln w="28575" cap="rnd">
              <a:solidFill>
                <a:schemeClr val="accent4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68">
              <a:extLst>
                <a:ext uri="{FF2B5EF4-FFF2-40B4-BE49-F238E27FC236}">
                  <a16:creationId xmlns:a16="http://schemas.microsoft.com/office/drawing/2014/main" id="{B4B6609E-D2B5-3D4A-F698-9C7AA937E3FB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9343329" y="2985171"/>
              <a:ext cx="388998" cy="516744"/>
            </a:xfrm>
            <a:custGeom>
              <a:avLst/>
              <a:gdLst>
                <a:gd name="T0" fmla="*/ 133 w 194"/>
                <a:gd name="T1" fmla="*/ 207 h 258"/>
                <a:gd name="T2" fmla="*/ 125 w 194"/>
                <a:gd name="T3" fmla="*/ 214 h 258"/>
                <a:gd name="T4" fmla="*/ 125 w 194"/>
                <a:gd name="T5" fmla="*/ 214 h 258"/>
                <a:gd name="T6" fmla="*/ 69 w 194"/>
                <a:gd name="T7" fmla="*/ 214 h 258"/>
                <a:gd name="T8" fmla="*/ 61 w 194"/>
                <a:gd name="T9" fmla="*/ 207 h 258"/>
                <a:gd name="T10" fmla="*/ 55 w 194"/>
                <a:gd name="T11" fmla="*/ 182 h 258"/>
                <a:gd name="T12" fmla="*/ 37 w 194"/>
                <a:gd name="T13" fmla="*/ 161 h 258"/>
                <a:gd name="T14" fmla="*/ 7 w 194"/>
                <a:gd name="T15" fmla="*/ 119 h 258"/>
                <a:gd name="T16" fmla="*/ 9 w 194"/>
                <a:gd name="T17" fmla="*/ 59 h 258"/>
                <a:gd name="T18" fmla="*/ 45 w 194"/>
                <a:gd name="T19" fmla="*/ 15 h 258"/>
                <a:gd name="T20" fmla="*/ 97 w 194"/>
                <a:gd name="T21" fmla="*/ 0 h 258"/>
                <a:gd name="T22" fmla="*/ 149 w 194"/>
                <a:gd name="T23" fmla="*/ 15 h 258"/>
                <a:gd name="T24" fmla="*/ 185 w 194"/>
                <a:gd name="T25" fmla="*/ 59 h 258"/>
                <a:gd name="T26" fmla="*/ 187 w 194"/>
                <a:gd name="T27" fmla="*/ 119 h 258"/>
                <a:gd name="T28" fmla="*/ 157 w 194"/>
                <a:gd name="T29" fmla="*/ 161 h 258"/>
                <a:gd name="T30" fmla="*/ 139 w 194"/>
                <a:gd name="T31" fmla="*/ 182 h 258"/>
                <a:gd name="T32" fmla="*/ 138 w 194"/>
                <a:gd name="T33" fmla="*/ 186 h 258"/>
                <a:gd name="T34" fmla="*/ 47 w 194"/>
                <a:gd name="T35" fmla="*/ 100 h 258"/>
                <a:gd name="T36" fmla="*/ 72 w 194"/>
                <a:gd name="T37" fmla="*/ 133 h 258"/>
                <a:gd name="T38" fmla="*/ 97 w 194"/>
                <a:gd name="T39" fmla="*/ 89 h 258"/>
                <a:gd name="T40" fmla="*/ 122 w 194"/>
                <a:gd name="T41" fmla="*/ 133 h 258"/>
                <a:gd name="T42" fmla="*/ 147 w 194"/>
                <a:gd name="T43" fmla="*/ 100 h 258"/>
                <a:gd name="T44" fmla="*/ 65 w 194"/>
                <a:gd name="T45" fmla="*/ 237 h 258"/>
                <a:gd name="T46" fmla="*/ 130 w 194"/>
                <a:gd name="T47" fmla="*/ 237 h 258"/>
                <a:gd name="T48" fmla="*/ 120 w 194"/>
                <a:gd name="T49" fmla="*/ 258 h 258"/>
                <a:gd name="T50" fmla="*/ 76 w 194"/>
                <a:gd name="T51" fmla="*/ 258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94" h="258">
                  <a:moveTo>
                    <a:pt x="133" y="207"/>
                  </a:moveTo>
                  <a:cubicBezTo>
                    <a:pt x="133" y="211"/>
                    <a:pt x="129" y="214"/>
                    <a:pt x="125" y="214"/>
                  </a:cubicBezTo>
                  <a:cubicBezTo>
                    <a:pt x="125" y="214"/>
                    <a:pt x="125" y="214"/>
                    <a:pt x="125" y="214"/>
                  </a:cubicBezTo>
                  <a:cubicBezTo>
                    <a:pt x="69" y="214"/>
                    <a:pt x="69" y="214"/>
                    <a:pt x="69" y="214"/>
                  </a:cubicBezTo>
                  <a:cubicBezTo>
                    <a:pt x="65" y="214"/>
                    <a:pt x="61" y="211"/>
                    <a:pt x="61" y="207"/>
                  </a:cubicBezTo>
                  <a:cubicBezTo>
                    <a:pt x="60" y="202"/>
                    <a:pt x="58" y="188"/>
                    <a:pt x="55" y="182"/>
                  </a:cubicBezTo>
                  <a:cubicBezTo>
                    <a:pt x="51" y="175"/>
                    <a:pt x="37" y="161"/>
                    <a:pt x="37" y="161"/>
                  </a:cubicBezTo>
                  <a:cubicBezTo>
                    <a:pt x="25" y="149"/>
                    <a:pt x="14" y="137"/>
                    <a:pt x="7" y="119"/>
                  </a:cubicBezTo>
                  <a:cubicBezTo>
                    <a:pt x="0" y="101"/>
                    <a:pt x="1" y="80"/>
                    <a:pt x="9" y="59"/>
                  </a:cubicBezTo>
                  <a:cubicBezTo>
                    <a:pt x="16" y="41"/>
                    <a:pt x="29" y="25"/>
                    <a:pt x="45" y="15"/>
                  </a:cubicBezTo>
                  <a:cubicBezTo>
                    <a:pt x="60" y="5"/>
                    <a:pt x="80" y="0"/>
                    <a:pt x="97" y="0"/>
                  </a:cubicBezTo>
                  <a:cubicBezTo>
                    <a:pt x="114" y="0"/>
                    <a:pt x="134" y="5"/>
                    <a:pt x="149" y="15"/>
                  </a:cubicBezTo>
                  <a:cubicBezTo>
                    <a:pt x="165" y="25"/>
                    <a:pt x="178" y="41"/>
                    <a:pt x="185" y="59"/>
                  </a:cubicBezTo>
                  <a:cubicBezTo>
                    <a:pt x="193" y="80"/>
                    <a:pt x="194" y="101"/>
                    <a:pt x="187" y="119"/>
                  </a:cubicBezTo>
                  <a:cubicBezTo>
                    <a:pt x="180" y="137"/>
                    <a:pt x="169" y="149"/>
                    <a:pt x="157" y="161"/>
                  </a:cubicBezTo>
                  <a:cubicBezTo>
                    <a:pt x="157" y="161"/>
                    <a:pt x="143" y="175"/>
                    <a:pt x="139" y="182"/>
                  </a:cubicBezTo>
                  <a:cubicBezTo>
                    <a:pt x="139" y="183"/>
                    <a:pt x="138" y="184"/>
                    <a:pt x="138" y="186"/>
                  </a:cubicBezTo>
                  <a:moveTo>
                    <a:pt x="47" y="100"/>
                  </a:moveTo>
                  <a:cubicBezTo>
                    <a:pt x="72" y="133"/>
                    <a:pt x="72" y="133"/>
                    <a:pt x="72" y="133"/>
                  </a:cubicBezTo>
                  <a:cubicBezTo>
                    <a:pt x="97" y="89"/>
                    <a:pt x="97" y="89"/>
                    <a:pt x="97" y="89"/>
                  </a:cubicBezTo>
                  <a:cubicBezTo>
                    <a:pt x="122" y="133"/>
                    <a:pt x="122" y="133"/>
                    <a:pt x="122" y="133"/>
                  </a:cubicBezTo>
                  <a:cubicBezTo>
                    <a:pt x="147" y="100"/>
                    <a:pt x="147" y="100"/>
                    <a:pt x="147" y="100"/>
                  </a:cubicBezTo>
                  <a:moveTo>
                    <a:pt x="65" y="237"/>
                  </a:moveTo>
                  <a:cubicBezTo>
                    <a:pt x="130" y="237"/>
                    <a:pt x="130" y="237"/>
                    <a:pt x="130" y="237"/>
                  </a:cubicBezTo>
                  <a:moveTo>
                    <a:pt x="120" y="258"/>
                  </a:moveTo>
                  <a:cubicBezTo>
                    <a:pt x="76" y="258"/>
                    <a:pt x="76" y="258"/>
                    <a:pt x="76" y="258"/>
                  </a:cubicBezTo>
                </a:path>
              </a:pathLst>
            </a:custGeom>
            <a:noFill/>
            <a:ln w="28575" cap="rnd">
              <a:solidFill>
                <a:schemeClr val="accent4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22004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8BBEFA0B-62CF-9A32-2102-8EB61A80126C}"/>
              </a:ext>
            </a:extLst>
          </p:cNvPr>
          <p:cNvGrpSpPr/>
          <p:nvPr/>
        </p:nvGrpSpPr>
        <p:grpSpPr>
          <a:xfrm>
            <a:off x="983432" y="1085791"/>
            <a:ext cx="10068068" cy="831041"/>
            <a:chOff x="983432" y="540680"/>
            <a:chExt cx="10068068" cy="831041"/>
          </a:xfrm>
        </p:grpSpPr>
        <p:sp>
          <p:nvSpPr>
            <p:cNvPr id="28" name="Prostokąt 23">
              <a:extLst>
                <a:ext uri="{FF2B5EF4-FFF2-40B4-BE49-F238E27FC236}">
                  <a16:creationId xmlns:a16="http://schemas.microsoft.com/office/drawing/2014/main" id="{44A729CA-9FFB-F80E-E4AA-8984C257C032}"/>
                </a:ext>
              </a:extLst>
            </p:cNvPr>
            <p:cNvSpPr/>
            <p:nvPr/>
          </p:nvSpPr>
          <p:spPr>
            <a:xfrm flipH="1">
              <a:off x="5099428" y="603698"/>
              <a:ext cx="4100748" cy="681889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 algn="ctr">
                <a:spcBef>
                  <a:spcPts val="600"/>
                </a:spcBef>
                <a:spcAft>
                  <a:spcPts val="1200"/>
                </a:spcAft>
                <a:tabLst>
                  <a:tab pos="1349375" algn="l"/>
                </a:tabLst>
              </a:pPr>
              <a:endParaRPr lang="en-US" sz="4400" dirty="0">
                <a:solidFill>
                  <a:schemeClr val="bg1"/>
                </a:solidFill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7B093EDC-8C8B-5CC7-293C-87BBE1D392DA}"/>
                </a:ext>
              </a:extLst>
            </p:cNvPr>
            <p:cNvGrpSpPr/>
            <p:nvPr/>
          </p:nvGrpSpPr>
          <p:grpSpPr>
            <a:xfrm>
              <a:off x="983432" y="540680"/>
              <a:ext cx="10068068" cy="831041"/>
              <a:chOff x="2177518" y="5517232"/>
              <a:chExt cx="10068068" cy="831041"/>
            </a:xfrm>
          </p:grpSpPr>
          <p:sp>
            <p:nvSpPr>
              <p:cNvPr id="18" name="Freeform 6">
                <a:extLst>
                  <a:ext uri="{FF2B5EF4-FFF2-40B4-BE49-F238E27FC236}">
                    <a16:creationId xmlns:a16="http://schemas.microsoft.com/office/drawing/2014/main" id="{3B62A3DD-884D-A9F6-D606-36A323161270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2533649" y="5554334"/>
                <a:ext cx="9711937" cy="756838"/>
              </a:xfrm>
              <a:prstGeom prst="chevron">
                <a:avLst>
                  <a:gd name="adj" fmla="val 27461"/>
                </a:avLst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32000" tIns="72000" rIns="72000" bIns="72000" numCol="1" anchor="ctr" anchorCtr="0" compatLnSpc="1">
                <a:prstTxWarp prst="textNoShape">
                  <a:avLst/>
                </a:prstTxWarp>
              </a:bodyPr>
              <a:lstStyle/>
              <a:p>
                <a:pPr marL="355591" defTabSz="1219170"/>
                <a:r>
                  <a:rPr lang="pl-PL" sz="2800" dirty="0" err="1">
                    <a:solidFill>
                      <a:prstClr val="white"/>
                    </a:solidFill>
                    <a:latin typeface="Calibri"/>
                  </a:rPr>
                  <a:t>Learn</a:t>
                </a:r>
                <a:r>
                  <a:rPr lang="pl-PL" sz="2800" dirty="0">
                    <a:solidFill>
                      <a:prstClr val="white"/>
                    </a:solidFill>
                    <a:latin typeface="Calibri"/>
                  </a:rPr>
                  <a:t> </a:t>
                </a:r>
                <a:r>
                  <a:rPr lang="pl-PL" sz="2800" dirty="0" err="1">
                    <a:solidFill>
                      <a:prstClr val="white"/>
                    </a:solidFill>
                    <a:latin typeface="Calibri"/>
                  </a:rPr>
                  <a:t>more</a:t>
                </a:r>
                <a:r>
                  <a:rPr lang="pl-PL" sz="2800" dirty="0">
                    <a:solidFill>
                      <a:prstClr val="white"/>
                    </a:solidFill>
                    <a:latin typeface="Calibri"/>
                  </a:rPr>
                  <a:t> </a:t>
                </a:r>
                <a:r>
                  <a:rPr lang="pl-PL" sz="2800" dirty="0" err="1">
                    <a:solidFill>
                      <a:prstClr val="white"/>
                    </a:solidFill>
                    <a:latin typeface="Calibri"/>
                  </a:rPr>
                  <a:t>tricks</a:t>
                </a:r>
                <a:r>
                  <a:rPr lang="pl-PL" sz="2800" dirty="0">
                    <a:solidFill>
                      <a:prstClr val="white"/>
                    </a:solidFill>
                    <a:latin typeface="Calibri"/>
                  </a:rPr>
                  <a:t>: J</a:t>
                </a:r>
                <a:r>
                  <a:rPr lang="en-US" sz="2800" dirty="0" err="1">
                    <a:solidFill>
                      <a:prstClr val="white"/>
                    </a:solidFill>
                    <a:latin typeface="Calibri"/>
                  </a:rPr>
                  <a:t>oin</a:t>
                </a:r>
                <a:r>
                  <a:rPr lang="en-US" sz="2800" dirty="0">
                    <a:solidFill>
                      <a:prstClr val="white"/>
                    </a:solidFill>
                    <a:latin typeface="Calibri"/>
                  </a:rPr>
                  <a:t> our next Slide Design Training</a:t>
                </a:r>
              </a:p>
            </p:txBody>
          </p: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98E27142-DB4C-3090-D973-F4FD84DBF4E3}"/>
                  </a:ext>
                </a:extLst>
              </p:cNvPr>
              <p:cNvGrpSpPr/>
              <p:nvPr/>
            </p:nvGrpSpPr>
            <p:grpSpPr>
              <a:xfrm>
                <a:off x="2177518" y="5517232"/>
                <a:ext cx="1193058" cy="831041"/>
                <a:chOff x="2329918" y="4662344"/>
                <a:chExt cx="1193058" cy="831041"/>
              </a:xfrm>
            </p:grpSpPr>
            <p:sp>
              <p:nvSpPr>
                <p:cNvPr id="21" name="Freeform 16">
                  <a:extLst>
                    <a:ext uri="{FF2B5EF4-FFF2-40B4-BE49-F238E27FC236}">
                      <a16:creationId xmlns:a16="http://schemas.microsoft.com/office/drawing/2014/main" id="{B8BBE3EC-0FA7-80D2-97EE-0B26CD54C39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0800000" flipH="1" flipV="1">
                  <a:off x="2329918" y="4662344"/>
                  <a:ext cx="830400" cy="83104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5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192000" tIns="192000" rIns="192000" bIns="28800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1219170"/>
                  <a:endParaRPr lang="en-US" sz="4267" dirty="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22" name="Diamond 2">
                  <a:extLst>
                    <a:ext uri="{FF2B5EF4-FFF2-40B4-BE49-F238E27FC236}">
                      <a16:creationId xmlns:a16="http://schemas.microsoft.com/office/drawing/2014/main" id="{5E55267C-5F2B-1B50-71D5-1B9BB03685D0}"/>
                    </a:ext>
                  </a:extLst>
                </p:cNvPr>
                <p:cNvSpPr/>
                <p:nvPr/>
              </p:nvSpPr>
              <p:spPr>
                <a:xfrm>
                  <a:off x="3212100" y="4867285"/>
                  <a:ext cx="310876" cy="404165"/>
                </a:xfrm>
                <a:prstGeom prst="diamond">
                  <a:avLst/>
                </a:prstGeom>
                <a:solidFill>
                  <a:schemeClr val="accent5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219170"/>
                  <a:endParaRPr lang="en-US" sz="4267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26" name="Freeform 16">
                  <a:extLst>
                    <a:ext uri="{FF2B5EF4-FFF2-40B4-BE49-F238E27FC236}">
                      <a16:creationId xmlns:a16="http://schemas.microsoft.com/office/drawing/2014/main" id="{CE231917-3459-6299-07F0-BE4042A4801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0800000" flipH="1" flipV="1">
                  <a:off x="2738871" y="4662344"/>
                  <a:ext cx="630776" cy="831041"/>
                </a:xfrm>
                <a:prstGeom prst="roundRect">
                  <a:avLst>
                    <a:gd name="adj" fmla="val 0"/>
                  </a:avLst>
                </a:prstGeom>
                <a:solidFill>
                  <a:schemeClr val="accent5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36000" tIns="36000" rIns="192000" bIns="3600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defTabSz="1219170"/>
                  <a:endParaRPr lang="en-US" sz="4267" dirty="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</p:grpSp>
        </p:grp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EE1774C1-7F6B-C276-F187-2B0792D6D7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75611" y="661153"/>
              <a:ext cx="548688" cy="566977"/>
            </a:xfrm>
            <a:prstGeom prst="rect">
              <a:avLst/>
            </a:prstGeom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C9834F99-31AF-2A1C-9599-FC92742CA849}"/>
              </a:ext>
            </a:extLst>
          </p:cNvPr>
          <p:cNvSpPr txBox="1"/>
          <p:nvPr/>
        </p:nvSpPr>
        <p:spPr>
          <a:xfrm>
            <a:off x="1203483" y="2713672"/>
            <a:ext cx="9649568" cy="277329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l"/>
            <a:r>
              <a:rPr lang="en-US" sz="3600" b="1" i="0" dirty="0">
                <a:solidFill>
                  <a:schemeClr val="accent4">
                    <a:lumMod val="50000"/>
                  </a:schemeClr>
                </a:solidFill>
                <a:effectLst/>
                <a:latin typeface="Lato" panose="020F0502020204030203" pitchFamily="34" charset="-18"/>
              </a:rPr>
              <a:t>“Making Effective Visual Slides</a:t>
            </a:r>
            <a:br>
              <a:rPr lang="en-US" sz="3600" b="1" i="0" dirty="0">
                <a:solidFill>
                  <a:schemeClr val="accent4">
                    <a:lumMod val="50000"/>
                  </a:schemeClr>
                </a:solidFill>
                <a:effectLst/>
                <a:latin typeface="Lato" panose="020F0502020204030203" pitchFamily="34" charset="-18"/>
              </a:rPr>
            </a:br>
            <a:r>
              <a:rPr lang="en-US" sz="3600" b="1" i="0" dirty="0">
                <a:solidFill>
                  <a:schemeClr val="accent4">
                    <a:lumMod val="50000"/>
                  </a:schemeClr>
                </a:solidFill>
                <a:effectLst/>
                <a:latin typeface="Lato" panose="020F0502020204030203" pitchFamily="34" charset="-18"/>
              </a:rPr>
              <a:t> – advanced PowerPoint”</a:t>
            </a:r>
            <a:br>
              <a:rPr lang="en-US" sz="2800" b="1" i="0" dirty="0">
                <a:solidFill>
                  <a:schemeClr val="accent4">
                    <a:lumMod val="50000"/>
                  </a:schemeClr>
                </a:solidFill>
                <a:effectLst/>
                <a:latin typeface="Lato" panose="020F0502020204030203" pitchFamily="34" charset="-18"/>
              </a:rPr>
            </a:br>
            <a:endParaRPr lang="en-US" sz="2800" b="1" i="0" dirty="0">
              <a:solidFill>
                <a:schemeClr val="accent4">
                  <a:lumMod val="50000"/>
                </a:schemeClr>
              </a:solidFill>
              <a:effectLst/>
              <a:latin typeface="Lato" panose="020F0502020204030203" pitchFamily="34" charset="-18"/>
            </a:endParaRPr>
          </a:p>
          <a:p>
            <a:pPr algn="l"/>
            <a:r>
              <a:rPr lang="pl-PL" sz="2400" b="0" i="0" dirty="0">
                <a:solidFill>
                  <a:schemeClr val="bg1"/>
                </a:solidFill>
                <a:effectLst/>
                <a:latin typeface="Lato" panose="020F0502020204030203" pitchFamily="34" charset="-18"/>
              </a:rPr>
              <a:t>Live </a:t>
            </a:r>
            <a:r>
              <a:rPr lang="pl-PL" sz="2400" b="0" i="0" dirty="0" err="1">
                <a:solidFill>
                  <a:schemeClr val="bg1"/>
                </a:solidFill>
                <a:effectLst/>
                <a:latin typeface="Lato" panose="020F0502020204030203" pitchFamily="34" charset="-18"/>
              </a:rPr>
              <a:t>session</a:t>
            </a:r>
            <a:r>
              <a:rPr lang="pl-PL" sz="2400" b="0" i="0" dirty="0">
                <a:solidFill>
                  <a:schemeClr val="bg1"/>
                </a:solidFill>
                <a:effectLst/>
                <a:latin typeface="Lato" panose="020F0502020204030203" pitchFamily="34" charset="-18"/>
              </a:rPr>
              <a:t> with </a:t>
            </a:r>
            <a:r>
              <a:rPr lang="pl-PL" sz="2400" b="0" i="0" dirty="0" err="1">
                <a:solidFill>
                  <a:schemeClr val="bg1"/>
                </a:solidFill>
                <a:effectLst/>
                <a:latin typeface="Lato" panose="020F0502020204030203" pitchFamily="34" charset="-18"/>
              </a:rPr>
              <a:t>presentation</a:t>
            </a:r>
            <a:r>
              <a:rPr lang="pl-PL" sz="2400" b="0" i="0" dirty="0">
                <a:solidFill>
                  <a:schemeClr val="bg1"/>
                </a:solidFill>
                <a:effectLst/>
                <a:latin typeface="Lato" panose="020F0502020204030203" pitchFamily="34" charset="-18"/>
              </a:rPr>
              <a:t> </a:t>
            </a:r>
            <a:r>
              <a:rPr lang="pl-PL" sz="2400" b="0" i="0" dirty="0" err="1">
                <a:solidFill>
                  <a:schemeClr val="bg1"/>
                </a:solidFill>
                <a:effectLst/>
                <a:latin typeface="Lato" panose="020F0502020204030203" pitchFamily="34" charset="-18"/>
              </a:rPr>
              <a:t>experts</a:t>
            </a:r>
            <a:endParaRPr lang="pl-PL" sz="2400" b="0" i="0" dirty="0">
              <a:solidFill>
                <a:schemeClr val="bg1"/>
              </a:solidFill>
              <a:effectLst/>
              <a:latin typeface="Lato" panose="020F0502020204030203" pitchFamily="34" charset="-18"/>
            </a:endParaRPr>
          </a:p>
          <a:p>
            <a:pPr algn="l"/>
            <a:r>
              <a:rPr lang="pl-PL" sz="2400" dirty="0">
                <a:solidFill>
                  <a:schemeClr val="bg1"/>
                </a:solidFill>
                <a:latin typeface="Lato" panose="020F0502020204030203" pitchFamily="34" charset="-18"/>
              </a:rPr>
              <a:t>Online, 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Lato" panose="020F0502020204030203" pitchFamily="34" charset="-18"/>
              </a:rPr>
              <a:t>4 hours a day, over 3 days. </a:t>
            </a:r>
            <a:endParaRPr lang="en-US" sz="2000" b="0" i="0" dirty="0">
              <a:solidFill>
                <a:schemeClr val="bg1"/>
              </a:solidFill>
              <a:effectLst/>
              <a:latin typeface="Lato" panose="020F0502020204030203" pitchFamily="34" charset="-1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D22D5C-48F3-E38B-4A03-3C4EE9DA14B4}"/>
              </a:ext>
            </a:extLst>
          </p:cNvPr>
          <p:cNvSpPr txBox="1"/>
          <p:nvPr/>
        </p:nvSpPr>
        <p:spPr>
          <a:xfrm>
            <a:off x="6990656" y="4859489"/>
            <a:ext cx="4738500" cy="657743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algn="ctr"/>
            <a:r>
              <a:rPr lang="en-US" sz="1600" b="0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https://sites.infodiagram.com/training_interested</a:t>
            </a:r>
            <a:r>
              <a:rPr lang="en-US" sz="1600" b="0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2" name="Freeform 16">
            <a:hlinkClick r:id="rId5"/>
            <a:extLst>
              <a:ext uri="{FF2B5EF4-FFF2-40B4-BE49-F238E27FC236}">
                <a16:creationId xmlns:a16="http://schemas.microsoft.com/office/drawing/2014/main" id="{D944FA43-2A0F-68D6-0C1E-98F9615DF83B}"/>
              </a:ext>
            </a:extLst>
          </p:cNvPr>
          <p:cNvSpPr>
            <a:spLocks/>
          </p:cNvSpPr>
          <p:nvPr/>
        </p:nvSpPr>
        <p:spPr bwMode="auto">
          <a:xfrm flipH="1">
            <a:off x="8113348" y="2894184"/>
            <a:ext cx="2565401" cy="2044328"/>
          </a:xfrm>
          <a:prstGeom prst="downArrow">
            <a:avLst>
              <a:gd name="adj1" fmla="val 100000"/>
              <a:gd name="adj2" fmla="val 19504"/>
            </a:avLst>
          </a:prstGeom>
          <a:solidFill>
            <a:schemeClr val="accent4"/>
          </a:solidFill>
          <a:ln>
            <a:noFill/>
          </a:ln>
        </p:spPr>
        <p:txBody>
          <a:bodyPr lIns="72000" tIns="96000" rIns="72000" bIns="96000" anchor="b">
            <a:noAutofit/>
          </a:bodyPr>
          <a:lstStyle/>
          <a:p>
            <a:pPr algn="ctr" defTabSz="1219170">
              <a:spcBef>
                <a:spcPct val="20000"/>
              </a:spcBef>
              <a:buClr>
                <a:srgbClr val="FFAA19"/>
              </a:buClr>
            </a:pPr>
            <a:r>
              <a:rPr lang="pl-PL" sz="2400" b="1" dirty="0" err="1">
                <a:solidFill>
                  <a:schemeClr val="bg1"/>
                </a:solidFill>
                <a:latin typeface="Calibri"/>
              </a:rPr>
              <a:t>See</a:t>
            </a:r>
            <a:r>
              <a:rPr lang="pl-PL" sz="2400" b="1" dirty="0">
                <a:solidFill>
                  <a:schemeClr val="bg1"/>
                </a:solidFill>
                <a:latin typeface="Calibri"/>
              </a:rPr>
              <a:t> the </a:t>
            </a:r>
            <a:r>
              <a:rPr lang="pl-PL" sz="2400" b="1" dirty="0" err="1">
                <a:solidFill>
                  <a:schemeClr val="bg1"/>
                </a:solidFill>
                <a:latin typeface="Calibri"/>
              </a:rPr>
              <a:t>next</a:t>
            </a:r>
            <a:r>
              <a:rPr lang="pl-PL" sz="2400" b="1" dirty="0">
                <a:solidFill>
                  <a:schemeClr val="bg1"/>
                </a:solidFill>
                <a:latin typeface="Calibri"/>
              </a:rPr>
              <a:t> </a:t>
            </a:r>
            <a:r>
              <a:rPr lang="pl-PL" sz="2400" b="1" dirty="0" err="1">
                <a:solidFill>
                  <a:schemeClr val="bg1"/>
                </a:solidFill>
                <a:latin typeface="Calibri"/>
              </a:rPr>
              <a:t>dates</a:t>
            </a:r>
            <a:r>
              <a:rPr lang="pl-PL" sz="2400" b="1" dirty="0">
                <a:solidFill>
                  <a:schemeClr val="bg1"/>
                </a:solidFill>
                <a:latin typeface="Calibri"/>
              </a:rPr>
              <a:t> </a:t>
            </a:r>
            <a:br>
              <a:rPr lang="pl-PL" sz="2400" b="1" dirty="0">
                <a:solidFill>
                  <a:schemeClr val="bg1"/>
                </a:solidFill>
                <a:latin typeface="Calibri"/>
              </a:rPr>
            </a:br>
            <a:r>
              <a:rPr lang="en-US" sz="2400" b="1" dirty="0">
                <a:solidFill>
                  <a:schemeClr val="bg1"/>
                </a:solidFill>
                <a:latin typeface="Calibri"/>
              </a:rPr>
              <a:t>&amp; sign-up</a:t>
            </a:r>
          </a:p>
          <a:p>
            <a:pPr algn="ctr" defTabSz="1219170">
              <a:spcBef>
                <a:spcPct val="20000"/>
              </a:spcBef>
              <a:buClr>
                <a:srgbClr val="FFAA19"/>
              </a:buClr>
            </a:pPr>
            <a:r>
              <a:rPr lang="en-US" dirty="0">
                <a:solidFill>
                  <a:schemeClr val="bg1"/>
                </a:solidFill>
                <a:latin typeface="Calibri"/>
              </a:rPr>
              <a:t>(click below with Ctrl to open or copy the link)</a:t>
            </a:r>
            <a:endParaRPr lang="en-US" sz="2400" b="1" dirty="0">
              <a:solidFill>
                <a:schemeClr val="bg1"/>
              </a:solidFill>
              <a:latin typeface="Calibri"/>
            </a:endParaRPr>
          </a:p>
        </p:txBody>
      </p:sp>
      <p:grpSp>
        <p:nvGrpSpPr>
          <p:cNvPr id="13" name="Grupa 14">
            <a:extLst>
              <a:ext uri="{FF2B5EF4-FFF2-40B4-BE49-F238E27FC236}">
                <a16:creationId xmlns:a16="http://schemas.microsoft.com/office/drawing/2014/main" id="{9DA54DE4-9DC7-2F0E-1B3D-A04723A7D042}"/>
              </a:ext>
            </a:extLst>
          </p:cNvPr>
          <p:cNvGrpSpPr/>
          <p:nvPr/>
        </p:nvGrpSpPr>
        <p:grpSpPr>
          <a:xfrm flipH="1">
            <a:off x="8671653" y="1688893"/>
            <a:ext cx="1450230" cy="1450230"/>
            <a:chOff x="2685945" y="3910305"/>
            <a:chExt cx="1843809" cy="1843811"/>
          </a:xfrm>
        </p:grpSpPr>
        <p:sp>
          <p:nvSpPr>
            <p:cNvPr id="23" name="Elipsa 13">
              <a:extLst>
                <a:ext uri="{FF2B5EF4-FFF2-40B4-BE49-F238E27FC236}">
                  <a16:creationId xmlns:a16="http://schemas.microsoft.com/office/drawing/2014/main" id="{EF4D70A0-BCB6-D2B5-A710-4ACA48478C0D}"/>
                </a:ext>
              </a:extLst>
            </p:cNvPr>
            <p:cNvSpPr/>
            <p:nvPr/>
          </p:nvSpPr>
          <p:spPr>
            <a:xfrm>
              <a:off x="2685945" y="3910305"/>
              <a:ext cx="1843809" cy="1843811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/>
            </a:p>
          </p:txBody>
        </p:sp>
        <p:sp>
          <p:nvSpPr>
            <p:cNvPr id="24" name="Prostokąt 11">
              <a:extLst>
                <a:ext uri="{FF2B5EF4-FFF2-40B4-BE49-F238E27FC236}">
                  <a16:creationId xmlns:a16="http://schemas.microsoft.com/office/drawing/2014/main" id="{A3373E91-2BA5-7C32-A733-4BAC8E8B3DE3}"/>
                </a:ext>
              </a:extLst>
            </p:cNvPr>
            <p:cNvSpPr/>
            <p:nvPr/>
          </p:nvSpPr>
          <p:spPr>
            <a:xfrm>
              <a:off x="2785257" y="4243776"/>
              <a:ext cx="1600273" cy="138521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4800" b="1" dirty="0">
                  <a:solidFill>
                    <a:schemeClr val="bg1"/>
                  </a:solidFill>
                </a:rPr>
                <a:t>10%</a:t>
              </a:r>
            </a:p>
            <a:p>
              <a:pPr algn="ctr">
                <a:lnSpc>
                  <a:spcPct val="90000"/>
                </a:lnSpc>
              </a:pPr>
              <a:r>
                <a:rPr lang="en-US" sz="2400" dirty="0">
                  <a:solidFill>
                    <a:schemeClr val="bg1"/>
                  </a:solidFill>
                </a:rPr>
                <a:t>off*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A6A24859-2D5F-646A-3C7B-C2E98BA091C3}"/>
              </a:ext>
            </a:extLst>
          </p:cNvPr>
          <p:cNvSpPr txBox="1"/>
          <p:nvPr/>
        </p:nvSpPr>
        <p:spPr>
          <a:xfrm>
            <a:off x="10160591" y="2270431"/>
            <a:ext cx="152340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i="0" dirty="0">
                <a:solidFill>
                  <a:schemeClr val="bg1"/>
                </a:solidFill>
                <a:effectLst/>
                <a:latin typeface="Lato" panose="020F0502020204030203" pitchFamily="34" charset="-18"/>
              </a:rPr>
              <a:t>*mention </a:t>
            </a:r>
            <a:br>
              <a:rPr lang="pl-PL" sz="1200" b="0" i="0" dirty="0">
                <a:solidFill>
                  <a:schemeClr val="bg1"/>
                </a:solidFill>
                <a:effectLst/>
                <a:latin typeface="Lato" panose="020F0502020204030203" pitchFamily="34" charset="-18"/>
              </a:rPr>
            </a:br>
            <a:r>
              <a:rPr lang="en-US" sz="1200" b="0" i="0" dirty="0">
                <a:solidFill>
                  <a:schemeClr val="bg1"/>
                </a:solidFill>
                <a:effectLst/>
                <a:latin typeface="Lato" panose="020F0502020204030203" pitchFamily="34" charset="-18"/>
              </a:rPr>
              <a:t>“</a:t>
            </a:r>
            <a:r>
              <a:rPr lang="pl-PL" sz="1200" b="0" i="0" dirty="0" err="1">
                <a:solidFill>
                  <a:schemeClr val="bg1"/>
                </a:solidFill>
                <a:effectLst/>
                <a:latin typeface="Lato" panose="020F0502020204030203" pitchFamily="34" charset="-18"/>
              </a:rPr>
              <a:t>Peter’s</a:t>
            </a:r>
            <a:r>
              <a:rPr lang="pl-PL" sz="1200" b="0" i="0" dirty="0">
                <a:solidFill>
                  <a:schemeClr val="bg1"/>
                </a:solidFill>
                <a:effectLst/>
                <a:latin typeface="Lato" panose="020F0502020204030203" pitchFamily="34" charset="-18"/>
              </a:rPr>
              <a:t> bonus</a:t>
            </a:r>
            <a:r>
              <a:rPr lang="en-US" sz="1200" b="0" i="0" dirty="0">
                <a:solidFill>
                  <a:schemeClr val="bg1"/>
                </a:solidFill>
                <a:effectLst/>
                <a:latin typeface="Lato" panose="020F0502020204030203" pitchFamily="34" charset="-18"/>
              </a:rPr>
              <a:t>”</a:t>
            </a:r>
            <a:br>
              <a:rPr lang="en-US" sz="1200" b="0" i="0" dirty="0">
                <a:solidFill>
                  <a:schemeClr val="bg1"/>
                </a:solidFill>
                <a:effectLst/>
                <a:latin typeface="Lato" panose="020F0502020204030203" pitchFamily="34" charset="-18"/>
              </a:rPr>
            </a:br>
            <a:r>
              <a:rPr lang="en-US" sz="1200" b="0" i="0" dirty="0">
                <a:solidFill>
                  <a:schemeClr val="bg1"/>
                </a:solidFill>
                <a:effectLst/>
                <a:latin typeface="Lato" panose="020F0502020204030203" pitchFamily="34" charset="-18"/>
              </a:rPr>
              <a:t>when emailing us</a:t>
            </a:r>
            <a:endParaRPr lang="en-US" sz="12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68CDC7F-290B-30EA-433E-54C267E63C4D}"/>
              </a:ext>
            </a:extLst>
          </p:cNvPr>
          <p:cNvSpPr txBox="1"/>
          <p:nvPr/>
        </p:nvSpPr>
        <p:spPr>
          <a:xfrm>
            <a:off x="1212019" y="5114627"/>
            <a:ext cx="53197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If any questions, contact me:  </a:t>
            </a:r>
            <a:r>
              <a:rPr lang="en-US" sz="1800" dirty="0">
                <a:solidFill>
                  <a:schemeClr val="bg1"/>
                </a:solidFill>
                <a:latin typeface="+mj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hello@infoDiagram.com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757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">
            <a:extLst>
              <a:ext uri="{FF2B5EF4-FFF2-40B4-BE49-F238E27FC236}">
                <a16:creationId xmlns:a16="http://schemas.microsoft.com/office/drawing/2014/main" id="{7609838D-B146-4DCB-BFE9-4A771134B4E7}"/>
              </a:ext>
            </a:extLst>
          </p:cNvPr>
          <p:cNvSpPr txBox="1">
            <a:spLocks/>
          </p:cNvSpPr>
          <p:nvPr/>
        </p:nvSpPr>
        <p:spPr>
          <a:xfrm>
            <a:off x="1428750" y="942069"/>
            <a:ext cx="9315450" cy="2208951"/>
          </a:xfrm>
          <a:prstGeom prst="rect">
            <a:avLst/>
          </a:prstGeom>
          <a:ln>
            <a:noFill/>
          </a:ln>
        </p:spPr>
        <p:txBody>
          <a:bodyPr vert="horz" lIns="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dirty="0">
                <a:solidFill>
                  <a:schemeClr val="bg1"/>
                </a:solidFill>
              </a:rPr>
              <a:t>Mention us to your colleagues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who do presentations, they’ll appreciate it.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We appreciate spreading a word.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9" name="Prostokąt 5">
            <a:extLst>
              <a:ext uri="{FF2B5EF4-FFF2-40B4-BE49-F238E27FC236}">
                <a16:creationId xmlns:a16="http://schemas.microsoft.com/office/drawing/2014/main" id="{0BE4F892-6B1D-48DF-8B00-0A6B481119D6}"/>
              </a:ext>
            </a:extLst>
          </p:cNvPr>
          <p:cNvSpPr/>
          <p:nvPr/>
        </p:nvSpPr>
        <p:spPr>
          <a:xfrm>
            <a:off x="7741053" y="3524723"/>
            <a:ext cx="3827059" cy="830997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>
              <a:spcAft>
                <a:spcPts val="900"/>
              </a:spcAft>
            </a:pPr>
            <a:r>
              <a:rPr lang="en-US" altLang="pl-PL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+mj-lt"/>
              </a:rPr>
              <a:t>Learn more, follow infoDiagram visual resources:</a:t>
            </a: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65552807-DAA7-49AC-9262-66E837A53258}"/>
              </a:ext>
            </a:extLst>
          </p:cNvPr>
          <p:cNvSpPr>
            <a:spLocks/>
          </p:cNvSpPr>
          <p:nvPr/>
        </p:nvSpPr>
        <p:spPr bwMode="auto">
          <a:xfrm>
            <a:off x="7230912" y="3654451"/>
            <a:ext cx="98931" cy="2592289"/>
          </a:xfrm>
          <a:custGeom>
            <a:avLst/>
            <a:gdLst>
              <a:gd name="T0" fmla="*/ 0 w 205"/>
              <a:gd name="T1" fmla="*/ 4289 h 4289"/>
              <a:gd name="T2" fmla="*/ 0 w 205"/>
              <a:gd name="T3" fmla="*/ 2346 h 4289"/>
              <a:gd name="T4" fmla="*/ 205 w 205"/>
              <a:gd name="T5" fmla="*/ 2145 h 4289"/>
              <a:gd name="T6" fmla="*/ 0 w 205"/>
              <a:gd name="T7" fmla="*/ 1943 h 4289"/>
              <a:gd name="T8" fmla="*/ 0 w 205"/>
              <a:gd name="T9" fmla="*/ 0 h 4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4289">
                <a:moveTo>
                  <a:pt x="0" y="4289"/>
                </a:moveTo>
                <a:lnTo>
                  <a:pt x="0" y="2346"/>
                </a:lnTo>
                <a:lnTo>
                  <a:pt x="205" y="2145"/>
                </a:lnTo>
                <a:lnTo>
                  <a:pt x="0" y="1943"/>
                </a:lnTo>
                <a:lnTo>
                  <a:pt x="0" y="0"/>
                </a:lnTo>
              </a:path>
            </a:pathLst>
          </a:custGeom>
          <a:ln w="28575" cap="rnd">
            <a:solidFill>
              <a:schemeClr val="bg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Prostokąt 5">
            <a:extLst>
              <a:ext uri="{FF2B5EF4-FFF2-40B4-BE49-F238E27FC236}">
                <a16:creationId xmlns:a16="http://schemas.microsoft.com/office/drawing/2014/main" id="{D6B6E49F-CD9B-4F68-8B28-8D7193B7A1F4}"/>
              </a:ext>
            </a:extLst>
          </p:cNvPr>
          <p:cNvSpPr/>
          <p:nvPr/>
        </p:nvSpPr>
        <p:spPr>
          <a:xfrm>
            <a:off x="7788802" y="4395812"/>
            <a:ext cx="3730275" cy="1841530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pPr marL="0" lvl="1">
              <a:spcAft>
                <a:spcPts val="675"/>
              </a:spcAft>
              <a:buClr>
                <a:srgbClr val="F0A000"/>
              </a:buClr>
            </a:pPr>
            <a:r>
              <a:rPr lang="en-US" altLang="pl-PL" sz="2000" dirty="0">
                <a:solidFill>
                  <a:schemeClr val="bg1"/>
                </a:solidFill>
                <a:cs typeface="Arial" pitchFamily="34" charset="0"/>
              </a:rPr>
              <a:t>Blog with slide examples </a:t>
            </a:r>
            <a:br>
              <a:rPr lang="en-US" altLang="pl-PL" sz="2000" dirty="0">
                <a:solidFill>
                  <a:schemeClr val="bg1"/>
                </a:solidFill>
                <a:cs typeface="Arial" pitchFamily="34" charset="0"/>
              </a:rPr>
            </a:br>
            <a:r>
              <a:rPr lang="en-US" altLang="pl-PL" sz="1400" dirty="0">
                <a:solidFill>
                  <a:schemeClr val="bg1"/>
                </a:solidFill>
                <a:cs typeface="Arial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blog.infodiagram.com</a:t>
            </a:r>
            <a:endParaRPr lang="en-US" sz="1600" dirty="0">
              <a:solidFill>
                <a:schemeClr val="bg1"/>
              </a:solidFill>
              <a:cs typeface="Arial" pitchFamily="34" charset="0"/>
            </a:endParaRPr>
          </a:p>
          <a:p>
            <a:pPr marL="0" lvl="1">
              <a:spcAft>
                <a:spcPts val="675"/>
              </a:spcAft>
              <a:buClr>
                <a:srgbClr val="F0A000"/>
              </a:buClr>
            </a:pPr>
            <a:r>
              <a:rPr lang="en-US" altLang="pl-PL" sz="2000" dirty="0">
                <a:solidFill>
                  <a:schemeClr val="bg1"/>
                </a:solidFill>
                <a:cs typeface="Arial" pitchFamily="34" charset="0"/>
              </a:rPr>
              <a:t>YouTube </a:t>
            </a:r>
            <a:br>
              <a:rPr lang="en-US" altLang="pl-PL" sz="2000" dirty="0">
                <a:solidFill>
                  <a:schemeClr val="bg1"/>
                </a:solidFill>
                <a:cs typeface="Arial" pitchFamily="34" charset="0"/>
              </a:rPr>
            </a:br>
            <a:r>
              <a:rPr lang="en-US" altLang="pl-PL" sz="1400" dirty="0">
                <a:solidFill>
                  <a:schemeClr val="bg1"/>
                </a:solidFill>
                <a:cs typeface="Arial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www.youtube.com/infodiagram</a:t>
            </a:r>
            <a:endParaRPr lang="en-US" altLang="pl-PL" sz="16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0" lvl="1">
              <a:spcAft>
                <a:spcPts val="675"/>
              </a:spcAft>
              <a:buClr>
                <a:srgbClr val="F0A000"/>
              </a:buClr>
            </a:pPr>
            <a:r>
              <a:rPr lang="en-US" altLang="pl-PL" sz="2000" dirty="0">
                <a:solidFill>
                  <a:schemeClr val="bg1"/>
                </a:solidFill>
                <a:cs typeface="Arial" panose="020B0604020202020204" pitchFamily="34" charset="0"/>
              </a:rPr>
              <a:t>LinkedIn </a:t>
            </a:r>
            <a:r>
              <a:rPr lang="en-US" altLang="pl-PL" sz="1400" dirty="0">
                <a:solidFill>
                  <a:schemeClr val="bg1"/>
                </a:solidFill>
                <a:cs typeface="Arial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www.linkedin.com/company/infodiagram-com</a:t>
            </a:r>
            <a:endParaRPr lang="en-US" altLang="pl-PL" sz="12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DD65F08-D9B6-4846-EEA8-1E43BB621DA7}"/>
              </a:ext>
            </a:extLst>
          </p:cNvPr>
          <p:cNvGrpSpPr/>
          <p:nvPr/>
        </p:nvGrpSpPr>
        <p:grpSpPr>
          <a:xfrm>
            <a:off x="1428751" y="3648095"/>
            <a:ext cx="5587526" cy="2861577"/>
            <a:chOff x="1428751" y="3648095"/>
            <a:chExt cx="5587526" cy="2861577"/>
          </a:xfrm>
        </p:grpSpPr>
        <p:pic>
          <p:nvPicPr>
            <p:cNvPr id="10" name="Obraz 2">
              <a:extLst>
                <a:ext uri="{FF2B5EF4-FFF2-40B4-BE49-F238E27FC236}">
                  <a16:creationId xmlns:a16="http://schemas.microsoft.com/office/drawing/2014/main" id="{5CAD9AE2-1AE0-FE5C-2CA3-2BE0CC97BBC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435777" y="5442129"/>
              <a:ext cx="862409" cy="957283"/>
            </a:xfrm>
            <a:prstGeom prst="rect">
              <a:avLst/>
            </a:prstGeom>
          </p:spPr>
        </p:pic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C7FFACBF-0C4D-47C1-AFDB-17C08B83F272}"/>
                </a:ext>
              </a:extLst>
            </p:cNvPr>
            <p:cNvSpPr/>
            <p:nvPr/>
          </p:nvSpPr>
          <p:spPr>
            <a:xfrm>
              <a:off x="1428751" y="3648095"/>
              <a:ext cx="5587526" cy="17030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1800"/>
                </a:spcBef>
                <a:spcAft>
                  <a:spcPts val="2000"/>
                </a:spcAft>
              </a:pPr>
              <a:r>
                <a:rPr lang="en-US" sz="2400" dirty="0">
                  <a:solidFill>
                    <a:schemeClr val="bg1"/>
                  </a:solidFill>
                  <a:latin typeface="+mj-lt"/>
                </a:rPr>
                <a:t>Good luck creating </a:t>
              </a:r>
              <a:br>
                <a:rPr lang="en-US" sz="2400" dirty="0">
                  <a:solidFill>
                    <a:schemeClr val="bg1"/>
                  </a:solidFill>
                  <a:latin typeface="+mj-lt"/>
                </a:rPr>
              </a:br>
              <a:r>
                <a:rPr lang="en-US" sz="2400" b="1" dirty="0">
                  <a:solidFill>
                    <a:schemeClr val="bg1"/>
                  </a:solidFill>
                </a:rPr>
                <a:t>stunning presentations!</a:t>
              </a:r>
            </a:p>
            <a:p>
              <a:pPr lvl="2"/>
              <a:r>
                <a:rPr lang="en-US" sz="2000" dirty="0">
                  <a:solidFill>
                    <a:schemeClr val="bg1"/>
                  </a:solidFill>
                  <a:latin typeface="+mj-lt"/>
                </a:rPr>
                <a:t>Peter, your Visual Communication Expert</a:t>
              </a:r>
              <a:br>
                <a:rPr lang="en-US" sz="2000" dirty="0">
                  <a:solidFill>
                    <a:schemeClr val="bg1"/>
                  </a:solidFill>
                  <a:latin typeface="+mj-lt"/>
                </a:rPr>
              </a:br>
              <a:r>
                <a:rPr lang="en-US" sz="2000" dirty="0">
                  <a:solidFill>
                    <a:schemeClr val="bg1"/>
                  </a:solidFill>
                  <a:latin typeface="+mj-lt"/>
                </a:rPr>
                <a:t>&amp; Chief infoDiagram Designer</a:t>
              </a:r>
              <a:endParaRPr lang="en-US" sz="2800" dirty="0">
                <a:solidFill>
                  <a:schemeClr val="bg1"/>
                </a:solidFill>
                <a:latin typeface="+mj-lt"/>
              </a:endParaRPr>
            </a:p>
          </p:txBody>
        </p:sp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358DD879-FEDB-68F3-E131-9AAFD43D638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flipH="1">
              <a:off x="1451962" y="4585756"/>
              <a:ext cx="830038" cy="836606"/>
            </a:xfrm>
            <a:prstGeom prst="ellipse">
              <a:avLst/>
            </a:prstGeom>
            <a:ln w="38100">
              <a:solidFill>
                <a:schemeClr val="accent4"/>
              </a:solidFill>
            </a:ln>
          </p:spPr>
        </p:pic>
        <p:sp>
          <p:nvSpPr>
            <p:cNvPr id="5" name="Title 6">
              <a:extLst>
                <a:ext uri="{FF2B5EF4-FFF2-40B4-BE49-F238E27FC236}">
                  <a16:creationId xmlns:a16="http://schemas.microsoft.com/office/drawing/2014/main" id="{0C5B5F98-B6A7-6031-67F7-A9C726DAD2A8}"/>
                </a:ext>
              </a:extLst>
            </p:cNvPr>
            <p:cNvSpPr txBox="1">
              <a:spLocks/>
            </p:cNvSpPr>
            <p:nvPr/>
          </p:nvSpPr>
          <p:spPr>
            <a:xfrm>
              <a:off x="2423592" y="5483134"/>
              <a:ext cx="4514168" cy="1026538"/>
            </a:xfrm>
            <a:prstGeom prst="rect">
              <a:avLst/>
            </a:prstGeom>
            <a:ln>
              <a:noFill/>
            </a:ln>
          </p:spPr>
          <p:txBody>
            <a:bodyPr vert="horz" lIns="0" tIns="45720" rIns="91440" bIns="45720" rtlCol="0" anchor="t">
              <a:noAutofit/>
            </a:bodyPr>
            <a:lstStyle>
              <a:lvl1pPr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buNone/>
                <a:defRPr sz="36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spcAft>
                  <a:spcPts val="600"/>
                </a:spcAft>
              </a:pPr>
              <a:r>
                <a:rPr lang="en-US" sz="1600" dirty="0">
                  <a:solidFill>
                    <a:schemeClr val="bg1"/>
                  </a:solidFill>
                </a:rPr>
                <a:t>Let’s stay in touch. Follow or connect with me on LinkedIn.  </a:t>
              </a:r>
              <a:r>
                <a:rPr lang="en-US" sz="1600" dirty="0">
                  <a:solidFill>
                    <a:schemeClr val="accent4">
                      <a:lumMod val="50000"/>
                    </a:schemeClr>
                  </a:solidFill>
                  <a:hlinkClick r:id="rId8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https://www.linkedin.com/in/peterzvirinsky</a:t>
              </a:r>
              <a:r>
                <a:rPr lang="en-US" sz="1600" dirty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</a:p>
            <a:p>
              <a:pPr>
                <a:spcAft>
                  <a:spcPts val="600"/>
                </a:spcAft>
              </a:pPr>
              <a:r>
                <a:rPr lang="en-US" sz="1600" dirty="0">
                  <a:solidFill>
                    <a:schemeClr val="bg1"/>
                  </a:solidFill>
                </a:rPr>
                <a:t>I’m sharing there more examples and tips.</a:t>
              </a:r>
              <a:endParaRPr lang="en-US" sz="1600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78154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">
            <a:extLst>
              <a:ext uri="{FF2B5EF4-FFF2-40B4-BE49-F238E27FC236}">
                <a16:creationId xmlns:a16="http://schemas.microsoft.com/office/drawing/2014/main" id="{7609838D-B146-4DCB-BFE9-4A771134B4E7}"/>
              </a:ext>
            </a:extLst>
          </p:cNvPr>
          <p:cNvSpPr txBox="1">
            <a:spLocks/>
          </p:cNvSpPr>
          <p:nvPr/>
        </p:nvSpPr>
        <p:spPr>
          <a:xfrm>
            <a:off x="2044700" y="939554"/>
            <a:ext cx="8083748" cy="2180828"/>
          </a:xfrm>
          <a:prstGeom prst="rect">
            <a:avLst/>
          </a:prstGeom>
          <a:ln>
            <a:noFill/>
          </a:ln>
        </p:spPr>
        <p:txBody>
          <a:bodyPr vert="horz" lIns="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sz="2400" dirty="0">
                <a:solidFill>
                  <a:schemeClr val="bg1"/>
                </a:solidFill>
              </a:rPr>
              <a:t>Hi! Peter </a:t>
            </a:r>
            <a:r>
              <a:rPr lang="en-US" sz="2400">
                <a:solidFill>
                  <a:schemeClr val="bg1"/>
                </a:solidFill>
              </a:rPr>
              <a:t>&amp; Kate here, </a:t>
            </a:r>
            <a:br>
              <a:rPr lang="en-US" sz="2400">
                <a:solidFill>
                  <a:schemeClr val="bg1"/>
                </a:solidFill>
              </a:rPr>
            </a:br>
            <a:r>
              <a:rPr lang="en-US" sz="2400">
                <a:solidFill>
                  <a:schemeClr val="bg1"/>
                </a:solidFill>
              </a:rPr>
              <a:t>business </a:t>
            </a:r>
            <a:r>
              <a:rPr lang="en-US" sz="2400" dirty="0">
                <a:solidFill>
                  <a:schemeClr val="bg1"/>
                </a:solidFill>
              </a:rPr>
              <a:t>presentation consultants from infoDiagram. </a:t>
            </a:r>
          </a:p>
          <a:p>
            <a:pPr>
              <a:spcAft>
                <a:spcPts val="1200"/>
              </a:spcAft>
            </a:pPr>
            <a:r>
              <a:rPr lang="en-US" sz="2400">
                <a:solidFill>
                  <a:schemeClr val="bg1"/>
                </a:solidFill>
              </a:rPr>
              <a:t>We’re sharing free bonus graphics </a:t>
            </a:r>
            <a:br>
              <a:rPr lang="en-US" sz="2400">
                <a:solidFill>
                  <a:schemeClr val="bg1"/>
                </a:solidFill>
              </a:rPr>
            </a:br>
            <a:r>
              <a:rPr lang="en-US" sz="2400">
                <a:solidFill>
                  <a:schemeClr val="bg1"/>
                </a:solidFill>
              </a:rPr>
              <a:t>to help you make your presentation </a:t>
            </a:r>
            <a:br>
              <a:rPr lang="en-US" sz="2400">
                <a:solidFill>
                  <a:schemeClr val="bg1"/>
                </a:solidFill>
              </a:rPr>
            </a:br>
            <a:r>
              <a:rPr lang="en-US" sz="2400">
                <a:solidFill>
                  <a:schemeClr val="bg1"/>
                </a:solidFill>
              </a:rPr>
              <a:t>more </a:t>
            </a:r>
            <a:r>
              <a:rPr lang="en-US" sz="2400" dirty="0">
                <a:solidFill>
                  <a:schemeClr val="bg1"/>
                </a:solidFill>
              </a:rPr>
              <a:t>visual and attractive.</a:t>
            </a:r>
            <a:endParaRPr lang="en-US" sz="1800" dirty="0">
              <a:solidFill>
                <a:schemeClr val="bg1"/>
              </a:solidFill>
            </a:endParaRPr>
          </a:p>
        </p:txBody>
      </p:sp>
      <p:pic>
        <p:nvPicPr>
          <p:cNvPr id="17" name="Grafika 16">
            <a:extLst>
              <a:ext uri="{FF2B5EF4-FFF2-40B4-BE49-F238E27FC236}">
                <a16:creationId xmlns:a16="http://schemas.microsoft.com/office/drawing/2014/main" id="{49D70B5A-B495-462A-93AC-41463AC2AE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274299" y="218351"/>
            <a:ext cx="1641475" cy="348192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79BE62CA-8C7A-A778-F35B-F42BDA9A3941}"/>
              </a:ext>
            </a:extLst>
          </p:cNvPr>
          <p:cNvGrpSpPr/>
          <p:nvPr/>
        </p:nvGrpSpPr>
        <p:grpSpPr>
          <a:xfrm>
            <a:off x="1360297" y="3557393"/>
            <a:ext cx="2585417" cy="1998683"/>
            <a:chOff x="1919908" y="3737619"/>
            <a:chExt cx="2585417" cy="1998683"/>
          </a:xfrm>
        </p:grpSpPr>
        <p:sp>
          <p:nvSpPr>
            <p:cNvPr id="16" name="Title 6">
              <a:extLst>
                <a:ext uri="{FF2B5EF4-FFF2-40B4-BE49-F238E27FC236}">
                  <a16:creationId xmlns:a16="http://schemas.microsoft.com/office/drawing/2014/main" id="{FECD3A99-D629-4AA9-8698-BE33FDC91605}"/>
                </a:ext>
              </a:extLst>
            </p:cNvPr>
            <p:cNvSpPr txBox="1">
              <a:spLocks/>
            </p:cNvSpPr>
            <p:nvPr/>
          </p:nvSpPr>
          <p:spPr>
            <a:xfrm>
              <a:off x="1919908" y="5089884"/>
              <a:ext cx="2585417" cy="646418"/>
            </a:xfrm>
            <a:prstGeom prst="rect">
              <a:avLst/>
            </a:prstGeom>
            <a:ln>
              <a:noFill/>
            </a:ln>
          </p:spPr>
          <p:txBody>
            <a:bodyPr vert="horz" lIns="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buNone/>
                <a:defRPr sz="36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spcAft>
                  <a:spcPts val="1200"/>
                </a:spcAft>
              </a:pPr>
              <a:r>
                <a:rPr lang="en-US" sz="2800">
                  <a:solidFill>
                    <a:schemeClr val="bg1"/>
                  </a:solidFill>
                </a:rPr>
                <a:t>Browse, copy, reuse</a:t>
              </a:r>
              <a:endParaRPr lang="en-US" sz="2800" dirty="0">
                <a:solidFill>
                  <a:schemeClr val="bg1"/>
                </a:solidFill>
              </a:endParaRPr>
            </a:p>
          </p:txBody>
        </p:sp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C0F33046-0BA4-4B3B-AE11-BCFE7C2B167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670025" y="3737619"/>
              <a:ext cx="1085182" cy="1085182"/>
            </a:xfrm>
            <a:prstGeom prst="rect">
              <a:avLst/>
            </a:prstGeom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E053C16-DA01-C774-C7C2-9E5D2AE0BDB2}"/>
              </a:ext>
            </a:extLst>
          </p:cNvPr>
          <p:cNvGrpSpPr/>
          <p:nvPr/>
        </p:nvGrpSpPr>
        <p:grpSpPr>
          <a:xfrm>
            <a:off x="8303753" y="3541568"/>
            <a:ext cx="2656887" cy="2573306"/>
            <a:chOff x="12647177" y="2436272"/>
            <a:chExt cx="3601167" cy="3487880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9336F993-111A-6E77-DDFF-D21AE439DF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47177" y="2436272"/>
              <a:ext cx="3601167" cy="3487880"/>
            </a:xfrm>
            <a:custGeom>
              <a:avLst/>
              <a:gdLst>
                <a:gd name="T0" fmla="*/ 190 w 441"/>
                <a:gd name="T1" fmla="*/ 13 h 427"/>
                <a:gd name="T2" fmla="*/ 251 w 441"/>
                <a:gd name="T3" fmla="*/ 13 h 427"/>
                <a:gd name="T4" fmla="*/ 261 w 441"/>
                <a:gd name="T5" fmla="*/ 8 h 427"/>
                <a:gd name="T6" fmla="*/ 308 w 441"/>
                <a:gd name="T7" fmla="*/ 23 h 427"/>
                <a:gd name="T8" fmla="*/ 313 w 441"/>
                <a:gd name="T9" fmla="*/ 33 h 427"/>
                <a:gd name="T10" fmla="*/ 363 w 441"/>
                <a:gd name="T11" fmla="*/ 69 h 427"/>
                <a:gd name="T12" fmla="*/ 374 w 441"/>
                <a:gd name="T13" fmla="*/ 71 h 427"/>
                <a:gd name="T14" fmla="*/ 403 w 441"/>
                <a:gd name="T15" fmla="*/ 111 h 427"/>
                <a:gd name="T16" fmla="*/ 401 w 441"/>
                <a:gd name="T17" fmla="*/ 122 h 427"/>
                <a:gd name="T18" fmla="*/ 420 w 441"/>
                <a:gd name="T19" fmla="*/ 180 h 427"/>
                <a:gd name="T20" fmla="*/ 428 w 441"/>
                <a:gd name="T21" fmla="*/ 189 h 427"/>
                <a:gd name="T22" fmla="*/ 428 w 441"/>
                <a:gd name="T23" fmla="*/ 238 h 427"/>
                <a:gd name="T24" fmla="*/ 420 w 441"/>
                <a:gd name="T25" fmla="*/ 246 h 427"/>
                <a:gd name="T26" fmla="*/ 401 w 441"/>
                <a:gd name="T27" fmla="*/ 304 h 427"/>
                <a:gd name="T28" fmla="*/ 403 w 441"/>
                <a:gd name="T29" fmla="*/ 316 h 427"/>
                <a:gd name="T30" fmla="*/ 374 w 441"/>
                <a:gd name="T31" fmla="*/ 355 h 427"/>
                <a:gd name="T32" fmla="*/ 363 w 441"/>
                <a:gd name="T33" fmla="*/ 357 h 427"/>
                <a:gd name="T34" fmla="*/ 313 w 441"/>
                <a:gd name="T35" fmla="*/ 393 h 427"/>
                <a:gd name="T36" fmla="*/ 308 w 441"/>
                <a:gd name="T37" fmla="*/ 403 h 427"/>
                <a:gd name="T38" fmla="*/ 261 w 441"/>
                <a:gd name="T39" fmla="*/ 418 h 427"/>
                <a:gd name="T40" fmla="*/ 251 w 441"/>
                <a:gd name="T41" fmla="*/ 413 h 427"/>
                <a:gd name="T42" fmla="*/ 190 w 441"/>
                <a:gd name="T43" fmla="*/ 413 h 427"/>
                <a:gd name="T44" fmla="*/ 180 w 441"/>
                <a:gd name="T45" fmla="*/ 418 h 427"/>
                <a:gd name="T46" fmla="*/ 133 w 441"/>
                <a:gd name="T47" fmla="*/ 403 h 427"/>
                <a:gd name="T48" fmla="*/ 128 w 441"/>
                <a:gd name="T49" fmla="*/ 393 h 427"/>
                <a:gd name="T50" fmla="*/ 78 w 441"/>
                <a:gd name="T51" fmla="*/ 357 h 427"/>
                <a:gd name="T52" fmla="*/ 67 w 441"/>
                <a:gd name="T53" fmla="*/ 355 h 427"/>
                <a:gd name="T54" fmla="*/ 38 w 441"/>
                <a:gd name="T55" fmla="*/ 316 h 427"/>
                <a:gd name="T56" fmla="*/ 40 w 441"/>
                <a:gd name="T57" fmla="*/ 304 h 427"/>
                <a:gd name="T58" fmla="*/ 21 w 441"/>
                <a:gd name="T59" fmla="*/ 246 h 427"/>
                <a:gd name="T60" fmla="*/ 13 w 441"/>
                <a:gd name="T61" fmla="*/ 238 h 427"/>
                <a:gd name="T62" fmla="*/ 13 w 441"/>
                <a:gd name="T63" fmla="*/ 189 h 427"/>
                <a:gd name="T64" fmla="*/ 21 w 441"/>
                <a:gd name="T65" fmla="*/ 180 h 427"/>
                <a:gd name="T66" fmla="*/ 40 w 441"/>
                <a:gd name="T67" fmla="*/ 122 h 427"/>
                <a:gd name="T68" fmla="*/ 38 w 441"/>
                <a:gd name="T69" fmla="*/ 111 h 427"/>
                <a:gd name="T70" fmla="*/ 67 w 441"/>
                <a:gd name="T71" fmla="*/ 71 h 427"/>
                <a:gd name="T72" fmla="*/ 78 w 441"/>
                <a:gd name="T73" fmla="*/ 69 h 427"/>
                <a:gd name="T74" fmla="*/ 128 w 441"/>
                <a:gd name="T75" fmla="*/ 33 h 427"/>
                <a:gd name="T76" fmla="*/ 133 w 441"/>
                <a:gd name="T77" fmla="*/ 23 h 427"/>
                <a:gd name="T78" fmla="*/ 180 w 441"/>
                <a:gd name="T79" fmla="*/ 8 h 427"/>
                <a:gd name="T80" fmla="*/ 190 w 441"/>
                <a:gd name="T81" fmla="*/ 13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41" h="427">
                  <a:moveTo>
                    <a:pt x="190" y="13"/>
                  </a:moveTo>
                  <a:cubicBezTo>
                    <a:pt x="207" y="21"/>
                    <a:pt x="234" y="21"/>
                    <a:pt x="251" y="13"/>
                  </a:cubicBezTo>
                  <a:cubicBezTo>
                    <a:pt x="261" y="8"/>
                    <a:pt x="261" y="8"/>
                    <a:pt x="261" y="8"/>
                  </a:cubicBezTo>
                  <a:cubicBezTo>
                    <a:pt x="278" y="0"/>
                    <a:pt x="299" y="7"/>
                    <a:pt x="308" y="23"/>
                  </a:cubicBezTo>
                  <a:cubicBezTo>
                    <a:pt x="313" y="33"/>
                    <a:pt x="313" y="33"/>
                    <a:pt x="313" y="33"/>
                  </a:cubicBezTo>
                  <a:cubicBezTo>
                    <a:pt x="322" y="50"/>
                    <a:pt x="344" y="66"/>
                    <a:pt x="363" y="69"/>
                  </a:cubicBezTo>
                  <a:cubicBezTo>
                    <a:pt x="374" y="71"/>
                    <a:pt x="374" y="71"/>
                    <a:pt x="374" y="71"/>
                  </a:cubicBezTo>
                  <a:cubicBezTo>
                    <a:pt x="393" y="75"/>
                    <a:pt x="406" y="92"/>
                    <a:pt x="403" y="111"/>
                  </a:cubicBezTo>
                  <a:cubicBezTo>
                    <a:pt x="401" y="122"/>
                    <a:pt x="401" y="122"/>
                    <a:pt x="401" y="122"/>
                  </a:cubicBezTo>
                  <a:cubicBezTo>
                    <a:pt x="399" y="141"/>
                    <a:pt x="407" y="167"/>
                    <a:pt x="420" y="180"/>
                  </a:cubicBezTo>
                  <a:cubicBezTo>
                    <a:pt x="428" y="189"/>
                    <a:pt x="428" y="189"/>
                    <a:pt x="428" y="189"/>
                  </a:cubicBezTo>
                  <a:cubicBezTo>
                    <a:pt x="441" y="202"/>
                    <a:pt x="441" y="224"/>
                    <a:pt x="428" y="238"/>
                  </a:cubicBezTo>
                  <a:cubicBezTo>
                    <a:pt x="420" y="246"/>
                    <a:pt x="420" y="246"/>
                    <a:pt x="420" y="246"/>
                  </a:cubicBezTo>
                  <a:cubicBezTo>
                    <a:pt x="407" y="259"/>
                    <a:pt x="399" y="286"/>
                    <a:pt x="401" y="304"/>
                  </a:cubicBezTo>
                  <a:cubicBezTo>
                    <a:pt x="403" y="316"/>
                    <a:pt x="403" y="316"/>
                    <a:pt x="403" y="316"/>
                  </a:cubicBezTo>
                  <a:cubicBezTo>
                    <a:pt x="406" y="334"/>
                    <a:pt x="393" y="352"/>
                    <a:pt x="374" y="355"/>
                  </a:cubicBezTo>
                  <a:cubicBezTo>
                    <a:pt x="363" y="357"/>
                    <a:pt x="363" y="357"/>
                    <a:pt x="363" y="357"/>
                  </a:cubicBezTo>
                  <a:cubicBezTo>
                    <a:pt x="344" y="360"/>
                    <a:pt x="322" y="376"/>
                    <a:pt x="313" y="393"/>
                  </a:cubicBezTo>
                  <a:cubicBezTo>
                    <a:pt x="308" y="403"/>
                    <a:pt x="308" y="403"/>
                    <a:pt x="308" y="403"/>
                  </a:cubicBezTo>
                  <a:cubicBezTo>
                    <a:pt x="299" y="420"/>
                    <a:pt x="278" y="427"/>
                    <a:pt x="261" y="418"/>
                  </a:cubicBezTo>
                  <a:cubicBezTo>
                    <a:pt x="251" y="413"/>
                    <a:pt x="251" y="413"/>
                    <a:pt x="251" y="413"/>
                  </a:cubicBezTo>
                  <a:cubicBezTo>
                    <a:pt x="234" y="405"/>
                    <a:pt x="207" y="405"/>
                    <a:pt x="190" y="413"/>
                  </a:cubicBezTo>
                  <a:cubicBezTo>
                    <a:pt x="180" y="418"/>
                    <a:pt x="180" y="418"/>
                    <a:pt x="180" y="418"/>
                  </a:cubicBezTo>
                  <a:cubicBezTo>
                    <a:pt x="163" y="427"/>
                    <a:pt x="142" y="420"/>
                    <a:pt x="133" y="403"/>
                  </a:cubicBezTo>
                  <a:cubicBezTo>
                    <a:pt x="128" y="393"/>
                    <a:pt x="128" y="393"/>
                    <a:pt x="128" y="393"/>
                  </a:cubicBezTo>
                  <a:cubicBezTo>
                    <a:pt x="119" y="376"/>
                    <a:pt x="97" y="360"/>
                    <a:pt x="78" y="357"/>
                  </a:cubicBezTo>
                  <a:cubicBezTo>
                    <a:pt x="67" y="355"/>
                    <a:pt x="67" y="355"/>
                    <a:pt x="67" y="355"/>
                  </a:cubicBezTo>
                  <a:cubicBezTo>
                    <a:pt x="48" y="352"/>
                    <a:pt x="35" y="334"/>
                    <a:pt x="38" y="316"/>
                  </a:cubicBezTo>
                  <a:cubicBezTo>
                    <a:pt x="40" y="304"/>
                    <a:pt x="40" y="304"/>
                    <a:pt x="40" y="304"/>
                  </a:cubicBezTo>
                  <a:cubicBezTo>
                    <a:pt x="42" y="286"/>
                    <a:pt x="34" y="259"/>
                    <a:pt x="21" y="246"/>
                  </a:cubicBezTo>
                  <a:cubicBezTo>
                    <a:pt x="13" y="238"/>
                    <a:pt x="13" y="238"/>
                    <a:pt x="13" y="238"/>
                  </a:cubicBezTo>
                  <a:cubicBezTo>
                    <a:pt x="0" y="224"/>
                    <a:pt x="0" y="202"/>
                    <a:pt x="13" y="189"/>
                  </a:cubicBezTo>
                  <a:cubicBezTo>
                    <a:pt x="21" y="180"/>
                    <a:pt x="21" y="180"/>
                    <a:pt x="21" y="180"/>
                  </a:cubicBezTo>
                  <a:cubicBezTo>
                    <a:pt x="34" y="167"/>
                    <a:pt x="42" y="141"/>
                    <a:pt x="40" y="122"/>
                  </a:cubicBezTo>
                  <a:cubicBezTo>
                    <a:pt x="38" y="111"/>
                    <a:pt x="38" y="111"/>
                    <a:pt x="38" y="111"/>
                  </a:cubicBezTo>
                  <a:cubicBezTo>
                    <a:pt x="35" y="92"/>
                    <a:pt x="48" y="75"/>
                    <a:pt x="67" y="71"/>
                  </a:cubicBezTo>
                  <a:cubicBezTo>
                    <a:pt x="78" y="69"/>
                    <a:pt x="78" y="69"/>
                    <a:pt x="78" y="69"/>
                  </a:cubicBezTo>
                  <a:cubicBezTo>
                    <a:pt x="97" y="66"/>
                    <a:pt x="119" y="50"/>
                    <a:pt x="128" y="33"/>
                  </a:cubicBezTo>
                  <a:cubicBezTo>
                    <a:pt x="133" y="23"/>
                    <a:pt x="133" y="23"/>
                    <a:pt x="133" y="23"/>
                  </a:cubicBezTo>
                  <a:cubicBezTo>
                    <a:pt x="142" y="7"/>
                    <a:pt x="163" y="0"/>
                    <a:pt x="180" y="8"/>
                  </a:cubicBezTo>
                  <a:lnTo>
                    <a:pt x="190" y="13"/>
                  </a:lnTo>
                  <a:close/>
                </a:path>
              </a:pathLst>
            </a:custGeom>
            <a:solidFill>
              <a:srgbClr val="25ADC5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5" name="pole tekstowe 13">
              <a:extLst>
                <a:ext uri="{FF2B5EF4-FFF2-40B4-BE49-F238E27FC236}">
                  <a16:creationId xmlns:a16="http://schemas.microsoft.com/office/drawing/2014/main" id="{5779A4DB-B8A7-596A-DD7B-5D0C80ACECB0}"/>
                </a:ext>
              </a:extLst>
            </p:cNvPr>
            <p:cNvSpPr txBox="1"/>
            <p:nvPr/>
          </p:nvSpPr>
          <p:spPr>
            <a:xfrm>
              <a:off x="12792742" y="2942745"/>
              <a:ext cx="3310032" cy="225267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ea typeface="+mn-ea"/>
                  <a:cs typeface="+mn-cs"/>
                </a:rPr>
                <a:t>Get</a:t>
              </a:r>
              <a:r>
                <a:rPr kumimoji="0" lang="en-US" sz="160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ea typeface="+mn-ea"/>
                  <a:cs typeface="+mn-cs"/>
                </a:rPr>
                <a:t> </a:t>
              </a:r>
              <a:r>
                <a:rPr kumimoji="0" lang="en-US" sz="4400" u="none" strike="noStrike" kern="0" cap="none" spc="0" normalizeH="0" baseline="0" noProof="0" dirty="0">
                  <a:ln>
                    <a:noFill/>
                  </a:ln>
                  <a:solidFill>
                    <a:schemeClr val="accent5">
                      <a:lumMod val="60000"/>
                      <a:lumOff val="40000"/>
                    </a:schemeClr>
                  </a:solidFill>
                  <a:effectLst/>
                  <a:uLnTx/>
                  <a:uFillTx/>
                  <a:ea typeface="+mn-ea"/>
                  <a:cs typeface="+mn-cs"/>
                </a:rPr>
                <a:t>$8</a:t>
              </a:r>
              <a:r>
                <a:rPr kumimoji="0" lang="en-US" sz="140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ea typeface="+mn-ea"/>
                  <a:cs typeface="+mn-cs"/>
                </a:rPr>
                <a:t> </a:t>
              </a:r>
              <a:br>
                <a:rPr kumimoji="0" lang="en-US" sz="1400" i="1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ea typeface="+mn-ea"/>
                  <a:cs typeface="+mn-cs"/>
                </a:rPr>
              </a:br>
              <a:r>
                <a:rPr kumimoji="0" lang="en-US" sz="200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ea typeface="+mn-ea"/>
                  <a:cs typeface="+mn-cs"/>
                </a:rPr>
                <a:t>off with promo code</a:t>
              </a:r>
              <a:r>
                <a:rPr kumimoji="0" lang="en-US" sz="2000" i="1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ea typeface="+mn-ea"/>
                  <a:cs typeface="+mn-cs"/>
                </a:rPr>
                <a:t>: </a:t>
              </a:r>
              <a:endParaRPr kumimoji="0" lang="en-US" sz="1600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Print" pitchFamily="2" charset="0"/>
                <a:ea typeface="+mn-ea"/>
                <a:cs typeface="+mn-cs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i="0" u="none" strike="noStrike" kern="0" cap="none" spc="0" normalizeH="0" baseline="0" noProof="0">
                  <a:ln>
                    <a:noFill/>
                  </a:ln>
                  <a:solidFill>
                    <a:schemeClr val="accent5">
                      <a:lumMod val="60000"/>
                      <a:lumOff val="40000"/>
                    </a:scheme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8next$</a:t>
              </a:r>
              <a:r>
                <a:rPr kumimoji="0" lang="en-US" sz="3200" i="0" u="none" strike="noStrike" kern="0" cap="none" spc="0" normalizeH="0" baseline="0" noProof="0" dirty="0">
                  <a:ln>
                    <a:noFill/>
                  </a:ln>
                  <a:solidFill>
                    <a:schemeClr val="accent5">
                      <a:lumMod val="60000"/>
                      <a:lumOff val="40000"/>
                    </a:scheme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fin</a:t>
              </a:r>
            </a:p>
          </p:txBody>
        </p:sp>
      </p:grpSp>
      <p:sp>
        <p:nvSpPr>
          <p:cNvPr id="6" name="Rectangle 1">
            <a:extLst>
              <a:ext uri="{FF2B5EF4-FFF2-40B4-BE49-F238E27FC236}">
                <a16:creationId xmlns:a16="http://schemas.microsoft.com/office/drawing/2014/main" id="{EA3EF05B-D9E0-F1C8-EA16-063C1D220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4072" y="6244711"/>
            <a:ext cx="50701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>
            <a:spAutoFit/>
          </a:bodyPr>
          <a:lstStyle>
            <a:lvl1pPr>
              <a:spcBef>
                <a:spcPct val="20000"/>
              </a:spcBef>
              <a:buClr>
                <a:srgbClr val="FFAA19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AA19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AA19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AA19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AA19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FFAA19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FFAA19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FFAA19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FFAA19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pl-PL" sz="1200" dirty="0">
                <a:solidFill>
                  <a:schemeClr val="bg1"/>
                </a:solidFill>
                <a:latin typeface="+mn-lt"/>
              </a:rPr>
              <a:t>Use this promo code after hitting Buy button in Order form for any slide-deck. See the price decrease after typing the code. The code is valid for 2 weeks.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CCCF8CA-A16D-5D2E-8BD9-8220D8F1155D}"/>
              </a:ext>
            </a:extLst>
          </p:cNvPr>
          <p:cNvGrpSpPr/>
          <p:nvPr/>
        </p:nvGrpSpPr>
        <p:grpSpPr>
          <a:xfrm>
            <a:off x="8604533" y="1190042"/>
            <a:ext cx="1987644" cy="1728121"/>
            <a:chOff x="7923769" y="983249"/>
            <a:chExt cx="2722154" cy="2366726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9FA4F270-7D35-68D6-D6B0-EC48476F605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923769" y="1964434"/>
              <a:ext cx="1374663" cy="1385541"/>
            </a:xfrm>
            <a:prstGeom prst="ellipse">
              <a:avLst/>
            </a:prstGeom>
            <a:ln w="38100">
              <a:solidFill>
                <a:schemeClr val="accent4"/>
              </a:solidFill>
            </a:ln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D7E0826E-4E82-81A0-42A8-19BB29BC2A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colorTemperature colorTemp="59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271260" y="983249"/>
              <a:ext cx="1374663" cy="1385540"/>
            </a:xfrm>
            <a:prstGeom prst="ellipse">
              <a:avLst/>
            </a:prstGeom>
            <a:ln w="38100">
              <a:solidFill>
                <a:schemeClr val="accent4"/>
              </a:solidFill>
            </a:ln>
          </p:spPr>
        </p:pic>
      </p:grpSp>
      <p:sp>
        <p:nvSpPr>
          <p:cNvPr id="14" name="Title 6">
            <a:extLst>
              <a:ext uri="{FF2B5EF4-FFF2-40B4-BE49-F238E27FC236}">
                <a16:creationId xmlns:a16="http://schemas.microsoft.com/office/drawing/2014/main" id="{61D6E36A-4F6B-43FE-5089-43CB5671F698}"/>
              </a:ext>
            </a:extLst>
          </p:cNvPr>
          <p:cNvSpPr txBox="1">
            <a:spLocks/>
          </p:cNvSpPr>
          <p:nvPr/>
        </p:nvSpPr>
        <p:spPr>
          <a:xfrm>
            <a:off x="4367808" y="4231532"/>
            <a:ext cx="3816061" cy="1619928"/>
          </a:xfrm>
          <a:prstGeom prst="rect">
            <a:avLst/>
          </a:prstGeom>
          <a:ln>
            <a:noFill/>
          </a:ln>
        </p:spPr>
        <p:txBody>
          <a:bodyPr vert="horz" lIns="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1200"/>
              </a:spcAft>
            </a:pPr>
            <a:r>
              <a:rPr lang="en-US" sz="2800">
                <a:solidFill>
                  <a:schemeClr val="bg1"/>
                </a:solidFill>
              </a:rPr>
              <a:t>Want more? </a:t>
            </a:r>
            <a:br>
              <a:rPr lang="en-US" sz="2800">
                <a:solidFill>
                  <a:schemeClr val="bg1"/>
                </a:solidFill>
              </a:rPr>
            </a:br>
            <a:r>
              <a:rPr lang="en-US" sz="2800">
                <a:solidFill>
                  <a:schemeClr val="bg1"/>
                </a:solidFill>
              </a:rPr>
              <a:t>Get </a:t>
            </a:r>
            <a:r>
              <a:rPr lang="en-US" sz="2800" dirty="0">
                <a:solidFill>
                  <a:schemeClr val="bg1"/>
                </a:solidFill>
              </a:rPr>
              <a:t>bonus voucher 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>
                <a:solidFill>
                  <a:schemeClr val="bg1"/>
                </a:solidFill>
              </a:rPr>
              <a:t>for any new deck</a:t>
            </a:r>
            <a:r>
              <a:rPr lang="en-US" sz="2800" dirty="0">
                <a:solidFill>
                  <a:schemeClr val="bg1"/>
                </a:solidFill>
              </a:rPr>
              <a:t>: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855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7FA69-E8DF-90F3-0F22-1EAC9149D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enhance a </a:t>
            </a:r>
            <a:r>
              <a:rPr lang="pl-PL" dirty="0"/>
              <a:t>data</a:t>
            </a:r>
            <a:r>
              <a:rPr lang="en-US" dirty="0"/>
              <a:t> presentation?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6CED642-593F-AAA4-0188-C4FC692BB633}"/>
              </a:ext>
            </a:extLst>
          </p:cNvPr>
          <p:cNvGrpSpPr/>
          <p:nvPr/>
        </p:nvGrpSpPr>
        <p:grpSpPr>
          <a:xfrm>
            <a:off x="6847723" y="5989231"/>
            <a:ext cx="5369678" cy="579753"/>
            <a:chOff x="5063937" y="6880076"/>
            <a:chExt cx="7282508" cy="786277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A44057A6-1A81-3714-FDB8-B9CA9238F42C}"/>
                </a:ext>
              </a:extLst>
            </p:cNvPr>
            <p:cNvGrpSpPr/>
            <p:nvPr/>
          </p:nvGrpSpPr>
          <p:grpSpPr>
            <a:xfrm>
              <a:off x="5063937" y="6880076"/>
              <a:ext cx="7282508" cy="786277"/>
              <a:chOff x="846806" y="2038445"/>
              <a:chExt cx="7282508" cy="786277"/>
            </a:xfrm>
          </p:grpSpPr>
          <p:grpSp>
            <p:nvGrpSpPr>
              <p:cNvPr id="19" name="Group 16">
                <a:extLst>
                  <a:ext uri="{FF2B5EF4-FFF2-40B4-BE49-F238E27FC236}">
                    <a16:creationId xmlns:a16="http://schemas.microsoft.com/office/drawing/2014/main" id="{1992319C-2D39-79AD-7586-205929146AED}"/>
                  </a:ext>
                </a:extLst>
              </p:cNvPr>
              <p:cNvGrpSpPr/>
              <p:nvPr/>
            </p:nvGrpSpPr>
            <p:grpSpPr>
              <a:xfrm>
                <a:off x="846806" y="2038445"/>
                <a:ext cx="7282508" cy="786277"/>
                <a:chOff x="1052673" y="3069527"/>
                <a:chExt cx="10004088" cy="1080120"/>
              </a:xfrm>
            </p:grpSpPr>
            <p:sp>
              <p:nvSpPr>
                <p:cNvPr id="21" name="Freeform 6">
                  <a:extLst>
                    <a:ext uri="{FF2B5EF4-FFF2-40B4-BE49-F238E27FC236}">
                      <a16:creationId xmlns:a16="http://schemas.microsoft.com/office/drawing/2014/main" id="{5FC32617-86F8-0512-6FFC-FFB33FD592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91477" y="3069527"/>
                  <a:ext cx="9465284" cy="108012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504000" tIns="72000" rIns="72000" bIns="7200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6350" indent="-6350">
                    <a:lnSpc>
                      <a:spcPct val="90000"/>
                    </a:lnSpc>
                    <a:spcBef>
                      <a:spcPct val="20000"/>
                    </a:spcBef>
                  </a:pPr>
                  <a:r>
                    <a:rPr lang="en-US" sz="2400" dirty="0">
                      <a:solidFill>
                        <a:schemeClr val="bg1"/>
                      </a:solidFill>
                    </a:rPr>
                    <a:t>See &amp; use our graphics below</a:t>
                  </a:r>
                </a:p>
              </p:txBody>
            </p:sp>
            <p:sp>
              <p:nvSpPr>
                <p:cNvPr id="22" name="Elipsa 14">
                  <a:extLst>
                    <a:ext uri="{FF2B5EF4-FFF2-40B4-BE49-F238E27FC236}">
                      <a16:creationId xmlns:a16="http://schemas.microsoft.com/office/drawing/2014/main" id="{A76126A7-586C-C289-7274-65D23A151ECE}"/>
                    </a:ext>
                  </a:extLst>
                </p:cNvPr>
                <p:cNvSpPr/>
                <p:nvPr/>
              </p:nvSpPr>
              <p:spPr>
                <a:xfrm>
                  <a:off x="1052673" y="3069587"/>
                  <a:ext cx="1080000" cy="1080000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504000" tIns="72000" rIns="72000" bIns="72000" rtlCol="0" anchor="ctr"/>
                <a:lstStyle/>
                <a:p>
                  <a:pPr algn="ctr" defTabSz="1219170"/>
                  <a:endParaRPr lang="en-US" sz="3200" dirty="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</p:grpSp>
          <p:sp>
            <p:nvSpPr>
              <p:cNvPr id="20" name="pole tekstowe 2">
                <a:extLst>
                  <a:ext uri="{FF2B5EF4-FFF2-40B4-BE49-F238E27FC236}">
                    <a16:creationId xmlns:a16="http://schemas.microsoft.com/office/drawing/2014/main" id="{8DA1B1CB-C628-F765-A413-3469E83ED55B}"/>
                  </a:ext>
                </a:extLst>
              </p:cNvPr>
              <p:cNvSpPr txBox="1"/>
              <p:nvPr/>
            </p:nvSpPr>
            <p:spPr>
              <a:xfrm>
                <a:off x="996156" y="2185405"/>
                <a:ext cx="492358" cy="492358"/>
              </a:xfrm>
              <a:prstGeom prst="rect">
                <a:avLst/>
              </a:prstGeom>
              <a:noFill/>
            </p:spPr>
            <p:txBody>
              <a:bodyPr wrap="square" lIns="504000" tIns="36000" rIns="144000" bIns="108000" rtlCol="0" anchor="ctr">
                <a:noAutofit/>
              </a:bodyPr>
              <a:lstStyle/>
              <a:p>
                <a:pPr algn="ctr"/>
                <a:endParaRPr lang="en-US" sz="40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13FAD6C9-485A-CBF3-43AE-F336A08980B1}"/>
                </a:ext>
              </a:extLst>
            </p:cNvPr>
            <p:cNvSpPr>
              <a:spLocks noChangeAspect="1"/>
            </p:cNvSpPr>
            <p:nvPr/>
          </p:nvSpPr>
          <p:spPr bwMode="auto">
            <a:xfrm rot="5400000">
              <a:off x="5212868" y="7041555"/>
              <a:ext cx="507751" cy="496247"/>
            </a:xfrm>
            <a:custGeom>
              <a:avLst/>
              <a:gdLst>
                <a:gd name="T0" fmla="*/ 72 w 130"/>
                <a:gd name="T1" fmla="*/ 6 h 126"/>
                <a:gd name="T2" fmla="*/ 130 w 130"/>
                <a:gd name="T3" fmla="*/ 64 h 126"/>
                <a:gd name="T4" fmla="*/ 72 w 130"/>
                <a:gd name="T5" fmla="*/ 122 h 126"/>
                <a:gd name="T6" fmla="*/ 61 w 130"/>
                <a:gd name="T7" fmla="*/ 126 h 126"/>
                <a:gd name="T8" fmla="*/ 51 w 130"/>
                <a:gd name="T9" fmla="*/ 122 h 126"/>
                <a:gd name="T10" fmla="*/ 51 w 130"/>
                <a:gd name="T11" fmla="*/ 100 h 126"/>
                <a:gd name="T12" fmla="*/ 71 w 130"/>
                <a:gd name="T13" fmla="*/ 79 h 126"/>
                <a:gd name="T14" fmla="*/ 15 w 130"/>
                <a:gd name="T15" fmla="*/ 79 h 126"/>
                <a:gd name="T16" fmla="*/ 0 w 130"/>
                <a:gd name="T17" fmla="*/ 64 h 126"/>
                <a:gd name="T18" fmla="*/ 15 w 130"/>
                <a:gd name="T19" fmla="*/ 49 h 126"/>
                <a:gd name="T20" fmla="*/ 71 w 130"/>
                <a:gd name="T21" fmla="*/ 49 h 126"/>
                <a:gd name="T22" fmla="*/ 51 w 130"/>
                <a:gd name="T23" fmla="*/ 28 h 126"/>
                <a:gd name="T24" fmla="*/ 51 w 130"/>
                <a:gd name="T25" fmla="*/ 6 h 126"/>
                <a:gd name="T26" fmla="*/ 72 w 130"/>
                <a:gd name="T27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0" h="126">
                  <a:moveTo>
                    <a:pt x="72" y="6"/>
                  </a:moveTo>
                  <a:cubicBezTo>
                    <a:pt x="130" y="64"/>
                    <a:pt x="130" y="64"/>
                    <a:pt x="130" y="64"/>
                  </a:cubicBezTo>
                  <a:cubicBezTo>
                    <a:pt x="72" y="122"/>
                    <a:pt x="72" y="122"/>
                    <a:pt x="72" y="122"/>
                  </a:cubicBezTo>
                  <a:cubicBezTo>
                    <a:pt x="69" y="125"/>
                    <a:pt x="65" y="126"/>
                    <a:pt x="61" y="126"/>
                  </a:cubicBezTo>
                  <a:cubicBezTo>
                    <a:pt x="58" y="126"/>
                    <a:pt x="54" y="125"/>
                    <a:pt x="51" y="122"/>
                  </a:cubicBezTo>
                  <a:cubicBezTo>
                    <a:pt x="45" y="116"/>
                    <a:pt x="45" y="106"/>
                    <a:pt x="51" y="100"/>
                  </a:cubicBezTo>
                  <a:cubicBezTo>
                    <a:pt x="71" y="79"/>
                    <a:pt x="71" y="79"/>
                    <a:pt x="71" y="79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7" y="79"/>
                    <a:pt x="0" y="73"/>
                    <a:pt x="0" y="64"/>
                  </a:cubicBezTo>
                  <a:cubicBezTo>
                    <a:pt x="0" y="56"/>
                    <a:pt x="7" y="49"/>
                    <a:pt x="15" y="49"/>
                  </a:cubicBezTo>
                  <a:cubicBezTo>
                    <a:pt x="71" y="49"/>
                    <a:pt x="71" y="49"/>
                    <a:pt x="71" y="49"/>
                  </a:cubicBezTo>
                  <a:cubicBezTo>
                    <a:pt x="51" y="28"/>
                    <a:pt x="51" y="28"/>
                    <a:pt x="51" y="28"/>
                  </a:cubicBezTo>
                  <a:cubicBezTo>
                    <a:pt x="45" y="22"/>
                    <a:pt x="45" y="12"/>
                    <a:pt x="51" y="6"/>
                  </a:cubicBezTo>
                  <a:cubicBezTo>
                    <a:pt x="57" y="0"/>
                    <a:pt x="66" y="0"/>
                    <a:pt x="72" y="6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ctr"/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000" dirty="0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A9DBD38D-8E64-342F-91A0-51B2D4BFEE0F}"/>
              </a:ext>
            </a:extLst>
          </p:cNvPr>
          <p:cNvGrpSpPr/>
          <p:nvPr/>
        </p:nvGrpSpPr>
        <p:grpSpPr>
          <a:xfrm>
            <a:off x="9947745" y="2643690"/>
            <a:ext cx="893601" cy="690967"/>
            <a:chOff x="3545513" y="1126335"/>
            <a:chExt cx="1031424" cy="690967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A3ED90AA-3A70-5E88-C7EF-5D66F7D7D5D4}"/>
                </a:ext>
              </a:extLst>
            </p:cNvPr>
            <p:cNvGrpSpPr/>
            <p:nvPr/>
          </p:nvGrpSpPr>
          <p:grpSpPr>
            <a:xfrm>
              <a:off x="3545513" y="1126335"/>
              <a:ext cx="1031423" cy="690967"/>
              <a:chOff x="3545513" y="1126335"/>
              <a:chExt cx="1031423" cy="690967"/>
            </a:xfrm>
          </p:grpSpPr>
          <p:sp>
            <p:nvSpPr>
              <p:cNvPr id="8" name="Freeform 5">
                <a:extLst>
                  <a:ext uri="{FF2B5EF4-FFF2-40B4-BE49-F238E27FC236}">
                    <a16:creationId xmlns:a16="http://schemas.microsoft.com/office/drawing/2014/main" id="{A284DFE8-1800-D99B-4BAC-30E6118376DC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3757694" y="998059"/>
                <a:ext cx="607062" cy="1031423"/>
              </a:xfrm>
              <a:prstGeom prst="homePlate">
                <a:avLst>
                  <a:gd name="adj" fmla="val 29235"/>
                </a:avLst>
              </a:prstGeom>
              <a:solidFill>
                <a:schemeClr val="accent4">
                  <a:alpha val="50000"/>
                </a:schemeClr>
              </a:solidFill>
              <a:ln w="19050" cap="rnd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" name="Freeform 5">
                <a:extLst>
                  <a:ext uri="{FF2B5EF4-FFF2-40B4-BE49-F238E27FC236}">
                    <a16:creationId xmlns:a16="http://schemas.microsoft.com/office/drawing/2014/main" id="{7D23DA6D-A55D-4E25-6C68-296856A560C8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3757694" y="914154"/>
                <a:ext cx="607062" cy="1031423"/>
              </a:xfrm>
              <a:prstGeom prst="homePlate">
                <a:avLst>
                  <a:gd name="adj" fmla="val 29235"/>
                </a:avLst>
              </a:prstGeom>
              <a:solidFill>
                <a:schemeClr val="accent4"/>
              </a:solidFill>
              <a:ln w="19050" cap="rnd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7" name="Textfeld 61">
              <a:extLst>
                <a:ext uri="{FF2B5EF4-FFF2-40B4-BE49-F238E27FC236}">
                  <a16:creationId xmlns:a16="http://schemas.microsoft.com/office/drawing/2014/main" id="{F00CF6C7-E6CE-053D-3749-1ADAE13769B4}"/>
                </a:ext>
              </a:extLst>
            </p:cNvPr>
            <p:cNvSpPr txBox="1"/>
            <p:nvPr/>
          </p:nvSpPr>
          <p:spPr>
            <a:xfrm>
              <a:off x="3545513" y="1132412"/>
              <a:ext cx="1031424" cy="52322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2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Header name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3C56F93-026B-C490-0292-DE3CF6D426E4}"/>
              </a:ext>
            </a:extLst>
          </p:cNvPr>
          <p:cNvGrpSpPr/>
          <p:nvPr/>
        </p:nvGrpSpPr>
        <p:grpSpPr>
          <a:xfrm>
            <a:off x="745855" y="3429000"/>
            <a:ext cx="6391070" cy="1945437"/>
            <a:chOff x="1772546" y="4637993"/>
            <a:chExt cx="6391070" cy="1945437"/>
          </a:xfrm>
        </p:grpSpPr>
        <p:sp>
          <p:nvSpPr>
            <p:cNvPr id="23" name="Rounded Rectangle 4">
              <a:extLst>
                <a:ext uri="{FF2B5EF4-FFF2-40B4-BE49-F238E27FC236}">
                  <a16:creationId xmlns:a16="http://schemas.microsoft.com/office/drawing/2014/main" id="{A6097471-BC07-8AEF-E598-CC0226528ED9}"/>
                </a:ext>
              </a:extLst>
            </p:cNvPr>
            <p:cNvSpPr/>
            <p:nvPr/>
          </p:nvSpPr>
          <p:spPr>
            <a:xfrm>
              <a:off x="1772546" y="5145290"/>
              <a:ext cx="2639437" cy="785610"/>
            </a:xfrm>
            <a:prstGeom prst="roundRect">
              <a:avLst>
                <a:gd name="adj" fmla="val 50000"/>
              </a:avLst>
            </a:prstGeom>
            <a:noFill/>
            <a:ln w="190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>
                  <a:solidFill>
                    <a:schemeClr val="tx1"/>
                  </a:solidFill>
                </a:rPr>
                <a:t>Make data </a:t>
              </a:r>
              <a:br>
                <a:rPr lang="en-US" sz="2000" dirty="0">
                  <a:solidFill>
                    <a:schemeClr val="tx1"/>
                  </a:solidFill>
                </a:rPr>
              </a:br>
              <a:r>
                <a:rPr lang="en-US" sz="2000" b="1" dirty="0">
                  <a:solidFill>
                    <a:schemeClr val="tx1"/>
                  </a:solidFill>
                </a:rPr>
                <a:t>attractive</a:t>
              </a:r>
              <a:r>
                <a:rPr lang="en-US" sz="2000" dirty="0">
                  <a:solidFill>
                    <a:schemeClr val="tx1"/>
                  </a:solidFill>
                </a:rPr>
                <a:t> to look at</a:t>
              </a:r>
            </a:p>
          </p:txBody>
        </p:sp>
        <p:sp>
          <p:nvSpPr>
            <p:cNvPr id="25" name="Rounded Rectangle 4">
              <a:extLst>
                <a:ext uri="{FF2B5EF4-FFF2-40B4-BE49-F238E27FC236}">
                  <a16:creationId xmlns:a16="http://schemas.microsoft.com/office/drawing/2014/main" id="{50D59D55-A9C6-F8B3-A662-7559FD8B638F}"/>
                </a:ext>
              </a:extLst>
            </p:cNvPr>
            <p:cNvSpPr/>
            <p:nvPr/>
          </p:nvSpPr>
          <p:spPr>
            <a:xfrm>
              <a:off x="5002533" y="4637993"/>
              <a:ext cx="3161083" cy="785610"/>
            </a:xfrm>
            <a:prstGeom prst="roundRect">
              <a:avLst>
                <a:gd name="adj" fmla="val 50000"/>
              </a:avLst>
            </a:prstGeom>
            <a:noFill/>
            <a:ln w="190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ctr"/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>
                  <a:solidFill>
                    <a:schemeClr val="tx1"/>
                  </a:solidFill>
                </a:rPr>
                <a:t>Facelift the table headers.</a:t>
              </a:r>
              <a:endParaRPr lang="en-US" sz="2000" dirty="0">
                <a:solidFill>
                  <a:schemeClr val="accent5"/>
                </a:solidFill>
              </a:endParaRPr>
            </a:p>
          </p:txBody>
        </p:sp>
        <p:sp>
          <p:nvSpPr>
            <p:cNvPr id="26" name="Freeform 5">
              <a:extLst>
                <a:ext uri="{FF2B5EF4-FFF2-40B4-BE49-F238E27FC236}">
                  <a16:creationId xmlns:a16="http://schemas.microsoft.com/office/drawing/2014/main" id="{933FB479-7972-CE30-4B4E-12E9C1C0B28D}"/>
                </a:ext>
              </a:extLst>
            </p:cNvPr>
            <p:cNvSpPr>
              <a:spLocks noChangeAspect="1"/>
            </p:cNvSpPr>
            <p:nvPr/>
          </p:nvSpPr>
          <p:spPr bwMode="auto">
            <a:xfrm rot="18900000">
              <a:off x="4459923" y="5119372"/>
              <a:ext cx="479994" cy="469118"/>
            </a:xfrm>
            <a:custGeom>
              <a:avLst/>
              <a:gdLst>
                <a:gd name="T0" fmla="*/ 72 w 130"/>
                <a:gd name="T1" fmla="*/ 6 h 126"/>
                <a:gd name="T2" fmla="*/ 130 w 130"/>
                <a:gd name="T3" fmla="*/ 64 h 126"/>
                <a:gd name="T4" fmla="*/ 72 w 130"/>
                <a:gd name="T5" fmla="*/ 122 h 126"/>
                <a:gd name="T6" fmla="*/ 61 w 130"/>
                <a:gd name="T7" fmla="*/ 126 h 126"/>
                <a:gd name="T8" fmla="*/ 51 w 130"/>
                <a:gd name="T9" fmla="*/ 122 h 126"/>
                <a:gd name="T10" fmla="*/ 51 w 130"/>
                <a:gd name="T11" fmla="*/ 100 h 126"/>
                <a:gd name="T12" fmla="*/ 71 w 130"/>
                <a:gd name="T13" fmla="*/ 79 h 126"/>
                <a:gd name="T14" fmla="*/ 15 w 130"/>
                <a:gd name="T15" fmla="*/ 79 h 126"/>
                <a:gd name="T16" fmla="*/ 0 w 130"/>
                <a:gd name="T17" fmla="*/ 64 h 126"/>
                <a:gd name="T18" fmla="*/ 15 w 130"/>
                <a:gd name="T19" fmla="*/ 49 h 126"/>
                <a:gd name="T20" fmla="*/ 71 w 130"/>
                <a:gd name="T21" fmla="*/ 49 h 126"/>
                <a:gd name="T22" fmla="*/ 51 w 130"/>
                <a:gd name="T23" fmla="*/ 28 h 126"/>
                <a:gd name="T24" fmla="*/ 51 w 130"/>
                <a:gd name="T25" fmla="*/ 6 h 126"/>
                <a:gd name="T26" fmla="*/ 72 w 130"/>
                <a:gd name="T27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0" h="126">
                  <a:moveTo>
                    <a:pt x="72" y="6"/>
                  </a:moveTo>
                  <a:cubicBezTo>
                    <a:pt x="130" y="64"/>
                    <a:pt x="130" y="64"/>
                    <a:pt x="130" y="64"/>
                  </a:cubicBezTo>
                  <a:cubicBezTo>
                    <a:pt x="72" y="122"/>
                    <a:pt x="72" y="122"/>
                    <a:pt x="72" y="122"/>
                  </a:cubicBezTo>
                  <a:cubicBezTo>
                    <a:pt x="69" y="125"/>
                    <a:pt x="65" y="126"/>
                    <a:pt x="61" y="126"/>
                  </a:cubicBezTo>
                  <a:cubicBezTo>
                    <a:pt x="58" y="126"/>
                    <a:pt x="54" y="125"/>
                    <a:pt x="51" y="122"/>
                  </a:cubicBezTo>
                  <a:cubicBezTo>
                    <a:pt x="45" y="116"/>
                    <a:pt x="45" y="106"/>
                    <a:pt x="51" y="100"/>
                  </a:cubicBezTo>
                  <a:cubicBezTo>
                    <a:pt x="71" y="79"/>
                    <a:pt x="71" y="79"/>
                    <a:pt x="71" y="79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7" y="79"/>
                    <a:pt x="0" y="73"/>
                    <a:pt x="0" y="64"/>
                  </a:cubicBezTo>
                  <a:cubicBezTo>
                    <a:pt x="0" y="56"/>
                    <a:pt x="7" y="49"/>
                    <a:pt x="15" y="49"/>
                  </a:cubicBezTo>
                  <a:cubicBezTo>
                    <a:pt x="71" y="49"/>
                    <a:pt x="71" y="49"/>
                    <a:pt x="71" y="49"/>
                  </a:cubicBezTo>
                  <a:cubicBezTo>
                    <a:pt x="51" y="28"/>
                    <a:pt x="51" y="28"/>
                    <a:pt x="51" y="28"/>
                  </a:cubicBezTo>
                  <a:cubicBezTo>
                    <a:pt x="45" y="22"/>
                    <a:pt x="45" y="12"/>
                    <a:pt x="51" y="6"/>
                  </a:cubicBezTo>
                  <a:cubicBezTo>
                    <a:pt x="57" y="0"/>
                    <a:pt x="66" y="0"/>
                    <a:pt x="72" y="6"/>
                  </a:cubicBez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ctr"/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000" dirty="0"/>
            </a:p>
          </p:txBody>
        </p:sp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873803D2-EEB9-F4C1-30B6-F4C02EF0DD2D}"/>
                </a:ext>
              </a:extLst>
            </p:cNvPr>
            <p:cNvSpPr>
              <a:spLocks noChangeAspect="1"/>
            </p:cNvSpPr>
            <p:nvPr/>
          </p:nvSpPr>
          <p:spPr bwMode="auto">
            <a:xfrm rot="2700000" flipV="1">
              <a:off x="4459922" y="5790495"/>
              <a:ext cx="479994" cy="469118"/>
            </a:xfrm>
            <a:custGeom>
              <a:avLst/>
              <a:gdLst>
                <a:gd name="T0" fmla="*/ 72 w 130"/>
                <a:gd name="T1" fmla="*/ 6 h 126"/>
                <a:gd name="T2" fmla="*/ 130 w 130"/>
                <a:gd name="T3" fmla="*/ 64 h 126"/>
                <a:gd name="T4" fmla="*/ 72 w 130"/>
                <a:gd name="T5" fmla="*/ 122 h 126"/>
                <a:gd name="T6" fmla="*/ 61 w 130"/>
                <a:gd name="T7" fmla="*/ 126 h 126"/>
                <a:gd name="T8" fmla="*/ 51 w 130"/>
                <a:gd name="T9" fmla="*/ 122 h 126"/>
                <a:gd name="T10" fmla="*/ 51 w 130"/>
                <a:gd name="T11" fmla="*/ 100 h 126"/>
                <a:gd name="T12" fmla="*/ 71 w 130"/>
                <a:gd name="T13" fmla="*/ 79 h 126"/>
                <a:gd name="T14" fmla="*/ 15 w 130"/>
                <a:gd name="T15" fmla="*/ 79 h 126"/>
                <a:gd name="T16" fmla="*/ 0 w 130"/>
                <a:gd name="T17" fmla="*/ 64 h 126"/>
                <a:gd name="T18" fmla="*/ 15 w 130"/>
                <a:gd name="T19" fmla="*/ 49 h 126"/>
                <a:gd name="T20" fmla="*/ 71 w 130"/>
                <a:gd name="T21" fmla="*/ 49 h 126"/>
                <a:gd name="T22" fmla="*/ 51 w 130"/>
                <a:gd name="T23" fmla="*/ 28 h 126"/>
                <a:gd name="T24" fmla="*/ 51 w 130"/>
                <a:gd name="T25" fmla="*/ 6 h 126"/>
                <a:gd name="T26" fmla="*/ 72 w 130"/>
                <a:gd name="T27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0" h="126">
                  <a:moveTo>
                    <a:pt x="72" y="6"/>
                  </a:moveTo>
                  <a:cubicBezTo>
                    <a:pt x="130" y="64"/>
                    <a:pt x="130" y="64"/>
                    <a:pt x="130" y="64"/>
                  </a:cubicBezTo>
                  <a:cubicBezTo>
                    <a:pt x="72" y="122"/>
                    <a:pt x="72" y="122"/>
                    <a:pt x="72" y="122"/>
                  </a:cubicBezTo>
                  <a:cubicBezTo>
                    <a:pt x="69" y="125"/>
                    <a:pt x="65" y="126"/>
                    <a:pt x="61" y="126"/>
                  </a:cubicBezTo>
                  <a:cubicBezTo>
                    <a:pt x="58" y="126"/>
                    <a:pt x="54" y="125"/>
                    <a:pt x="51" y="122"/>
                  </a:cubicBezTo>
                  <a:cubicBezTo>
                    <a:pt x="45" y="116"/>
                    <a:pt x="45" y="106"/>
                    <a:pt x="51" y="100"/>
                  </a:cubicBezTo>
                  <a:cubicBezTo>
                    <a:pt x="71" y="79"/>
                    <a:pt x="71" y="79"/>
                    <a:pt x="71" y="79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7" y="79"/>
                    <a:pt x="0" y="73"/>
                    <a:pt x="0" y="64"/>
                  </a:cubicBezTo>
                  <a:cubicBezTo>
                    <a:pt x="0" y="56"/>
                    <a:pt x="7" y="49"/>
                    <a:pt x="15" y="49"/>
                  </a:cubicBezTo>
                  <a:cubicBezTo>
                    <a:pt x="71" y="49"/>
                    <a:pt x="71" y="49"/>
                    <a:pt x="71" y="49"/>
                  </a:cubicBezTo>
                  <a:cubicBezTo>
                    <a:pt x="51" y="28"/>
                    <a:pt x="51" y="28"/>
                    <a:pt x="51" y="28"/>
                  </a:cubicBezTo>
                  <a:cubicBezTo>
                    <a:pt x="45" y="22"/>
                    <a:pt x="45" y="12"/>
                    <a:pt x="51" y="6"/>
                  </a:cubicBezTo>
                  <a:cubicBezTo>
                    <a:pt x="57" y="0"/>
                    <a:pt x="66" y="0"/>
                    <a:pt x="72" y="6"/>
                  </a:cubicBez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ctr"/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000" dirty="0"/>
            </a:p>
          </p:txBody>
        </p:sp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DC950CE7-DB0E-96F1-72A4-C56DEAC02990}"/>
                </a:ext>
              </a:extLst>
            </p:cNvPr>
            <p:cNvSpPr/>
            <p:nvPr/>
          </p:nvSpPr>
          <p:spPr>
            <a:xfrm>
              <a:off x="4983434" y="5797820"/>
              <a:ext cx="3161083" cy="785610"/>
            </a:xfrm>
            <a:prstGeom prst="roundRect">
              <a:avLst>
                <a:gd name="adj" fmla="val 50000"/>
              </a:avLst>
            </a:prstGeom>
            <a:noFill/>
            <a:ln w="190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ctr"/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>
                  <a:solidFill>
                    <a:schemeClr val="tx1"/>
                  </a:solidFill>
                </a:rPr>
                <a:t>Show financial KPIs</a:t>
              </a:r>
              <a:br>
                <a:rPr lang="en-US" sz="2000">
                  <a:solidFill>
                    <a:schemeClr val="tx1"/>
                  </a:solidFill>
                </a:rPr>
              </a:br>
              <a:r>
                <a:rPr lang="en-US" sz="2000">
                  <a:solidFill>
                    <a:schemeClr val="tx1"/>
                  </a:solidFill>
                </a:rPr>
                <a:t>in an eye-catching way</a:t>
              </a:r>
              <a:endParaRPr lang="en-US" sz="2000" dirty="0">
                <a:solidFill>
                  <a:schemeClr val="accent5"/>
                </a:solidFill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1F0E538-CEF5-B446-B93D-AD47B347F586}"/>
              </a:ext>
            </a:extLst>
          </p:cNvPr>
          <p:cNvGrpSpPr/>
          <p:nvPr/>
        </p:nvGrpSpPr>
        <p:grpSpPr>
          <a:xfrm flipV="1">
            <a:off x="7270411" y="3277032"/>
            <a:ext cx="1752846" cy="472856"/>
            <a:chOff x="621372" y="2480514"/>
            <a:chExt cx="2260600" cy="863287"/>
          </a:xfrm>
        </p:grpSpPr>
        <p:sp>
          <p:nvSpPr>
            <p:cNvPr id="29" name="Freeform 5">
              <a:extLst>
                <a:ext uri="{FF2B5EF4-FFF2-40B4-BE49-F238E27FC236}">
                  <a16:creationId xmlns:a16="http://schemas.microsoft.com/office/drawing/2014/main" id="{BAB1F644-3433-A16D-2814-A6681C8EED02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621372" y="2480514"/>
              <a:ext cx="2166803" cy="863287"/>
            </a:xfrm>
            <a:prstGeom prst="chevron">
              <a:avLst>
                <a:gd name="adj" fmla="val 30875"/>
              </a:avLst>
            </a:prstGeom>
            <a:solidFill>
              <a:schemeClr val="accent1">
                <a:alpha val="50000"/>
              </a:schemeClr>
            </a:solidFill>
            <a:ln w="19050" cap="rnd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0" name="Freeform 5">
              <a:extLst>
                <a:ext uri="{FF2B5EF4-FFF2-40B4-BE49-F238E27FC236}">
                  <a16:creationId xmlns:a16="http://schemas.microsoft.com/office/drawing/2014/main" id="{EAFF7E6F-9C28-C8AF-2DB2-2B7DC4C63351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715169" y="2480514"/>
              <a:ext cx="2166803" cy="863287"/>
            </a:xfrm>
            <a:prstGeom prst="chevron">
              <a:avLst>
                <a:gd name="adj" fmla="val 30875"/>
              </a:avLst>
            </a:prstGeom>
            <a:solidFill>
              <a:schemeClr val="accent1"/>
            </a:solidFill>
            <a:ln w="19050" cap="rnd">
              <a:noFill/>
              <a:prstDash val="solid"/>
              <a:round/>
              <a:headEnd/>
              <a:tailEnd/>
            </a:ln>
          </p:spPr>
          <p:txBody>
            <a:bodyPr vert="horz" wrap="square" lIns="144000" tIns="45720" rIns="91440" bIns="45720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457200">
                <a:defRPr/>
              </a:pPr>
              <a:r>
                <a:rPr lang="en-US" sz="1400" spc="20">
                  <a:solidFill>
                    <a:srgbClr val="FFFFFF"/>
                  </a:solidFill>
                  <a:latin typeface="Calibri"/>
                </a:rPr>
                <a:t>Header name</a:t>
              </a:r>
              <a:endParaRPr lang="en-US" sz="1400" spc="20" dirty="0">
                <a:solidFill>
                  <a:srgbClr val="FFFFFF"/>
                </a:solidFill>
                <a:latin typeface="Calibri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E9172C62-3C38-9702-D643-5CDDEB817AA6}"/>
              </a:ext>
            </a:extLst>
          </p:cNvPr>
          <p:cNvGrpSpPr/>
          <p:nvPr/>
        </p:nvGrpSpPr>
        <p:grpSpPr>
          <a:xfrm flipV="1">
            <a:off x="7270411" y="3816786"/>
            <a:ext cx="1752846" cy="472856"/>
            <a:chOff x="621372" y="2480514"/>
            <a:chExt cx="2260600" cy="863287"/>
          </a:xfrm>
        </p:grpSpPr>
        <p:sp>
          <p:nvSpPr>
            <p:cNvPr id="55" name="Freeform 5">
              <a:extLst>
                <a:ext uri="{FF2B5EF4-FFF2-40B4-BE49-F238E27FC236}">
                  <a16:creationId xmlns:a16="http://schemas.microsoft.com/office/drawing/2014/main" id="{5D28DC11-C18F-EEAC-F9B5-54879251878C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621372" y="2480514"/>
              <a:ext cx="2166803" cy="863287"/>
            </a:xfrm>
            <a:prstGeom prst="chevron">
              <a:avLst>
                <a:gd name="adj" fmla="val 30875"/>
              </a:avLst>
            </a:prstGeom>
            <a:solidFill>
              <a:schemeClr val="accent1">
                <a:lumMod val="75000"/>
                <a:alpha val="50000"/>
              </a:schemeClr>
            </a:solidFill>
            <a:ln w="19050" cap="rnd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56" name="Freeform 5">
              <a:extLst>
                <a:ext uri="{FF2B5EF4-FFF2-40B4-BE49-F238E27FC236}">
                  <a16:creationId xmlns:a16="http://schemas.microsoft.com/office/drawing/2014/main" id="{55F8DF29-2F4D-0256-E704-999CA98E0551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715169" y="2480514"/>
              <a:ext cx="2166803" cy="863287"/>
            </a:xfrm>
            <a:prstGeom prst="chevron">
              <a:avLst>
                <a:gd name="adj" fmla="val 30875"/>
              </a:avLst>
            </a:prstGeom>
            <a:solidFill>
              <a:schemeClr val="accent1">
                <a:lumMod val="75000"/>
              </a:schemeClr>
            </a:solidFill>
            <a:ln w="19050" cap="rnd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457200">
                <a:defRPr/>
              </a:pPr>
              <a:r>
                <a:rPr lang="en-US" sz="1400" spc="20">
                  <a:solidFill>
                    <a:srgbClr val="FFFFFF"/>
                  </a:solidFill>
                  <a:latin typeface="Calibri"/>
                </a:rPr>
                <a:t>Header name</a:t>
              </a:r>
              <a:endParaRPr lang="en-US" sz="1400" spc="20" dirty="0">
                <a:solidFill>
                  <a:srgbClr val="FFFFFF"/>
                </a:solidFill>
                <a:latin typeface="Calibri"/>
              </a:endParaRP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D998B6C2-FFE1-1D29-0C1D-0DBCE31CF456}"/>
              </a:ext>
            </a:extLst>
          </p:cNvPr>
          <p:cNvGrpSpPr/>
          <p:nvPr/>
        </p:nvGrpSpPr>
        <p:grpSpPr>
          <a:xfrm>
            <a:off x="9009849" y="2643690"/>
            <a:ext cx="893600" cy="690967"/>
            <a:chOff x="3545513" y="1126335"/>
            <a:chExt cx="1031423" cy="690967"/>
          </a:xfrm>
        </p:grpSpPr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AB7304A1-13E0-7E42-8DA7-08E3C855A2E7}"/>
                </a:ext>
              </a:extLst>
            </p:cNvPr>
            <p:cNvGrpSpPr/>
            <p:nvPr/>
          </p:nvGrpSpPr>
          <p:grpSpPr>
            <a:xfrm>
              <a:off x="3545513" y="1126335"/>
              <a:ext cx="1031423" cy="690967"/>
              <a:chOff x="3545513" y="1126335"/>
              <a:chExt cx="1031423" cy="690967"/>
            </a:xfrm>
          </p:grpSpPr>
          <p:sp>
            <p:nvSpPr>
              <p:cNvPr id="91" name="Freeform 5">
                <a:extLst>
                  <a:ext uri="{FF2B5EF4-FFF2-40B4-BE49-F238E27FC236}">
                    <a16:creationId xmlns:a16="http://schemas.microsoft.com/office/drawing/2014/main" id="{CA0B9A36-4A50-F5CA-8AB0-5869BAD82FE6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3757694" y="998059"/>
                <a:ext cx="607062" cy="1031423"/>
              </a:xfrm>
              <a:prstGeom prst="homePlate">
                <a:avLst>
                  <a:gd name="adj" fmla="val 29235"/>
                </a:avLst>
              </a:prstGeom>
              <a:solidFill>
                <a:schemeClr val="tx2">
                  <a:alpha val="50000"/>
                </a:schemeClr>
              </a:solidFill>
              <a:ln w="19050" cap="rnd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2" name="Freeform 5">
                <a:extLst>
                  <a:ext uri="{FF2B5EF4-FFF2-40B4-BE49-F238E27FC236}">
                    <a16:creationId xmlns:a16="http://schemas.microsoft.com/office/drawing/2014/main" id="{ECCB2019-39F7-68E1-EAD7-48CAC7CCD97F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3757694" y="914154"/>
                <a:ext cx="607062" cy="1031423"/>
              </a:xfrm>
              <a:prstGeom prst="homePlate">
                <a:avLst>
                  <a:gd name="adj" fmla="val 29235"/>
                </a:avLst>
              </a:prstGeom>
              <a:solidFill>
                <a:schemeClr val="tx2"/>
              </a:solidFill>
              <a:ln w="19050" cap="rnd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90" name="Textfeld 61">
              <a:extLst>
                <a:ext uri="{FF2B5EF4-FFF2-40B4-BE49-F238E27FC236}">
                  <a16:creationId xmlns:a16="http://schemas.microsoft.com/office/drawing/2014/main" id="{2DCB6570-045B-3A3C-9265-62BA8A7A8791}"/>
                </a:ext>
              </a:extLst>
            </p:cNvPr>
            <p:cNvSpPr txBox="1"/>
            <p:nvPr/>
          </p:nvSpPr>
          <p:spPr>
            <a:xfrm>
              <a:off x="3601771" y="1132412"/>
              <a:ext cx="918908" cy="52322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2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Header name</a:t>
              </a: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DE127381-733A-FBFB-0333-C445ECC47E7F}"/>
              </a:ext>
            </a:extLst>
          </p:cNvPr>
          <p:cNvGrpSpPr/>
          <p:nvPr/>
        </p:nvGrpSpPr>
        <p:grpSpPr>
          <a:xfrm>
            <a:off x="10905784" y="2640929"/>
            <a:ext cx="893601" cy="690967"/>
            <a:chOff x="3545513" y="1126335"/>
            <a:chExt cx="1031424" cy="690967"/>
          </a:xfrm>
        </p:grpSpPr>
        <p:grpSp>
          <p:nvGrpSpPr>
            <p:cNvPr id="177" name="Group 176">
              <a:extLst>
                <a:ext uri="{FF2B5EF4-FFF2-40B4-BE49-F238E27FC236}">
                  <a16:creationId xmlns:a16="http://schemas.microsoft.com/office/drawing/2014/main" id="{1295D765-D6F5-C742-4BE6-15FBE9E80095}"/>
                </a:ext>
              </a:extLst>
            </p:cNvPr>
            <p:cNvGrpSpPr/>
            <p:nvPr/>
          </p:nvGrpSpPr>
          <p:grpSpPr>
            <a:xfrm>
              <a:off x="3545513" y="1126335"/>
              <a:ext cx="1031423" cy="690967"/>
              <a:chOff x="3545513" y="1126335"/>
              <a:chExt cx="1031423" cy="690967"/>
            </a:xfrm>
          </p:grpSpPr>
          <p:sp>
            <p:nvSpPr>
              <p:cNvPr id="179" name="Freeform 5">
                <a:extLst>
                  <a:ext uri="{FF2B5EF4-FFF2-40B4-BE49-F238E27FC236}">
                    <a16:creationId xmlns:a16="http://schemas.microsoft.com/office/drawing/2014/main" id="{2451441D-7D45-75C1-3AD9-9A29FDE8CCD8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3757694" y="998059"/>
                <a:ext cx="607062" cy="1031423"/>
              </a:xfrm>
              <a:prstGeom prst="homePlate">
                <a:avLst>
                  <a:gd name="adj" fmla="val 29235"/>
                </a:avLst>
              </a:prstGeom>
              <a:solidFill>
                <a:schemeClr val="accent5">
                  <a:alpha val="50000"/>
                </a:schemeClr>
              </a:solidFill>
              <a:ln w="19050" cap="rnd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80" name="Freeform 5">
                <a:extLst>
                  <a:ext uri="{FF2B5EF4-FFF2-40B4-BE49-F238E27FC236}">
                    <a16:creationId xmlns:a16="http://schemas.microsoft.com/office/drawing/2014/main" id="{1FD362BB-D849-F8B0-B6D5-89EEE6F7BCCF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3757694" y="914154"/>
                <a:ext cx="607062" cy="1031423"/>
              </a:xfrm>
              <a:prstGeom prst="homePlate">
                <a:avLst>
                  <a:gd name="adj" fmla="val 29235"/>
                </a:avLst>
              </a:prstGeom>
              <a:solidFill>
                <a:schemeClr val="accent5"/>
              </a:solidFill>
              <a:ln w="19050" cap="rnd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178" name="Textfeld 61">
              <a:extLst>
                <a:ext uri="{FF2B5EF4-FFF2-40B4-BE49-F238E27FC236}">
                  <a16:creationId xmlns:a16="http://schemas.microsoft.com/office/drawing/2014/main" id="{AFFD1BBF-2958-10CB-A0A8-A7421FE982AD}"/>
                </a:ext>
              </a:extLst>
            </p:cNvPr>
            <p:cNvSpPr txBox="1"/>
            <p:nvPr/>
          </p:nvSpPr>
          <p:spPr>
            <a:xfrm>
              <a:off x="3545513" y="1132412"/>
              <a:ext cx="1031424" cy="52322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2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Header name</a:t>
              </a:r>
            </a:p>
          </p:txBody>
        </p:sp>
      </p:grpSp>
      <p:grpSp>
        <p:nvGrpSpPr>
          <p:cNvPr id="188" name="Group 187">
            <a:extLst>
              <a:ext uri="{FF2B5EF4-FFF2-40B4-BE49-F238E27FC236}">
                <a16:creationId xmlns:a16="http://schemas.microsoft.com/office/drawing/2014/main" id="{EB40B0FF-ABCA-00C7-D226-22EADC8FF35B}"/>
              </a:ext>
            </a:extLst>
          </p:cNvPr>
          <p:cNvGrpSpPr/>
          <p:nvPr/>
        </p:nvGrpSpPr>
        <p:grpSpPr>
          <a:xfrm>
            <a:off x="7736903" y="4750493"/>
            <a:ext cx="1656184" cy="802259"/>
            <a:chOff x="4655840" y="2089918"/>
            <a:chExt cx="1944216" cy="802259"/>
          </a:xfrm>
        </p:grpSpPr>
        <p:cxnSp>
          <p:nvCxnSpPr>
            <p:cNvPr id="189" name="Straight Connector 188">
              <a:extLst>
                <a:ext uri="{FF2B5EF4-FFF2-40B4-BE49-F238E27FC236}">
                  <a16:creationId xmlns:a16="http://schemas.microsoft.com/office/drawing/2014/main" id="{85239F6A-44A5-D50F-0F34-EA22911429A9}"/>
                </a:ext>
              </a:extLst>
            </p:cNvPr>
            <p:cNvCxnSpPr/>
            <p:nvPr/>
          </p:nvCxnSpPr>
          <p:spPr>
            <a:xfrm>
              <a:off x="4655840" y="2089918"/>
              <a:ext cx="1944216" cy="0"/>
            </a:xfrm>
            <a:prstGeom prst="line">
              <a:avLst/>
            </a:prstGeom>
            <a:ln w="63500" cap="rnd">
              <a:solidFill>
                <a:schemeClr val="bg2">
                  <a:lumMod val="90000"/>
                </a:schemeClr>
              </a:solidFill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>
              <a:extLst>
                <a:ext uri="{FF2B5EF4-FFF2-40B4-BE49-F238E27FC236}">
                  <a16:creationId xmlns:a16="http://schemas.microsoft.com/office/drawing/2014/main" id="{18693027-C1F7-8BC3-D3A6-EE0732CE5054}"/>
                </a:ext>
              </a:extLst>
            </p:cNvPr>
            <p:cNvCxnSpPr/>
            <p:nvPr/>
          </p:nvCxnSpPr>
          <p:spPr>
            <a:xfrm>
              <a:off x="4655840" y="2491047"/>
              <a:ext cx="1944216" cy="0"/>
            </a:xfrm>
            <a:prstGeom prst="line">
              <a:avLst/>
            </a:prstGeom>
            <a:ln w="63500" cap="rnd">
              <a:solidFill>
                <a:schemeClr val="bg2">
                  <a:lumMod val="90000"/>
                </a:schemeClr>
              </a:solidFill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>
              <a:extLst>
                <a:ext uri="{FF2B5EF4-FFF2-40B4-BE49-F238E27FC236}">
                  <a16:creationId xmlns:a16="http://schemas.microsoft.com/office/drawing/2014/main" id="{BFC73DFE-A318-5FAA-D508-08996E32B3E1}"/>
                </a:ext>
              </a:extLst>
            </p:cNvPr>
            <p:cNvCxnSpPr/>
            <p:nvPr/>
          </p:nvCxnSpPr>
          <p:spPr>
            <a:xfrm>
              <a:off x="4655840" y="2892177"/>
              <a:ext cx="1944216" cy="0"/>
            </a:xfrm>
            <a:prstGeom prst="line">
              <a:avLst/>
            </a:prstGeom>
            <a:ln w="63500" cap="rnd">
              <a:solidFill>
                <a:schemeClr val="bg2">
                  <a:lumMod val="90000"/>
                </a:schemeClr>
              </a:solidFill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2" name="Oval 191">
            <a:extLst>
              <a:ext uri="{FF2B5EF4-FFF2-40B4-BE49-F238E27FC236}">
                <a16:creationId xmlns:a16="http://schemas.microsoft.com/office/drawing/2014/main" id="{0E0561C7-7A5C-8C94-233A-CE947245BC43}"/>
              </a:ext>
            </a:extLst>
          </p:cNvPr>
          <p:cNvSpPr>
            <a:spLocks noChangeAspect="1"/>
          </p:cNvSpPr>
          <p:nvPr/>
        </p:nvSpPr>
        <p:spPr>
          <a:xfrm>
            <a:off x="7915380" y="4597092"/>
            <a:ext cx="306803" cy="3068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en-US" sz="900" dirty="0"/>
              <a:t>20%</a:t>
            </a:r>
          </a:p>
        </p:txBody>
      </p:sp>
      <p:sp>
        <p:nvSpPr>
          <p:cNvPr id="193" name="Oval 192">
            <a:extLst>
              <a:ext uri="{FF2B5EF4-FFF2-40B4-BE49-F238E27FC236}">
                <a16:creationId xmlns:a16="http://schemas.microsoft.com/office/drawing/2014/main" id="{7EDED9DE-7A19-6C55-9178-B28A4A8648CB}"/>
              </a:ext>
            </a:extLst>
          </p:cNvPr>
          <p:cNvSpPr>
            <a:spLocks noChangeAspect="1"/>
          </p:cNvSpPr>
          <p:nvPr/>
        </p:nvSpPr>
        <p:spPr>
          <a:xfrm>
            <a:off x="7819452" y="4998221"/>
            <a:ext cx="306803" cy="3068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en-US" sz="900" dirty="0"/>
              <a:t>10%</a:t>
            </a:r>
          </a:p>
        </p:txBody>
      </p:sp>
      <p:sp>
        <p:nvSpPr>
          <p:cNvPr id="194" name="Oval 193">
            <a:extLst>
              <a:ext uri="{FF2B5EF4-FFF2-40B4-BE49-F238E27FC236}">
                <a16:creationId xmlns:a16="http://schemas.microsoft.com/office/drawing/2014/main" id="{61AD6EFC-EEB9-86E0-EA8E-C6DEE2088010}"/>
              </a:ext>
            </a:extLst>
          </p:cNvPr>
          <p:cNvSpPr>
            <a:spLocks noChangeAspect="1"/>
          </p:cNvSpPr>
          <p:nvPr/>
        </p:nvSpPr>
        <p:spPr>
          <a:xfrm>
            <a:off x="8088713" y="5399351"/>
            <a:ext cx="306803" cy="3068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en-US" sz="900" dirty="0"/>
              <a:t>35%</a:t>
            </a:r>
          </a:p>
        </p:txBody>
      </p:sp>
      <p:graphicFrame>
        <p:nvGraphicFramePr>
          <p:cNvPr id="195" name="Chart 66">
            <a:extLst>
              <a:ext uri="{FF2B5EF4-FFF2-40B4-BE49-F238E27FC236}">
                <a16:creationId xmlns:a16="http://schemas.microsoft.com/office/drawing/2014/main" id="{EB2D5CA5-C392-688A-6C63-FF12F60DC8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8924611"/>
              </p:ext>
            </p:extLst>
          </p:nvPr>
        </p:nvGraphicFramePr>
        <p:xfrm>
          <a:off x="9833601" y="4595167"/>
          <a:ext cx="1149448" cy="1112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6" name="Freeform 5">
            <a:extLst>
              <a:ext uri="{FF2B5EF4-FFF2-40B4-BE49-F238E27FC236}">
                <a16:creationId xmlns:a16="http://schemas.microsoft.com/office/drawing/2014/main" id="{585B893D-7E2A-BF97-3670-49783EADECA4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1149789" y="4826000"/>
            <a:ext cx="547548" cy="507724"/>
          </a:xfrm>
          <a:custGeom>
            <a:avLst/>
            <a:gdLst>
              <a:gd name="T0" fmla="*/ 1202 w 7973"/>
              <a:gd name="T1" fmla="*/ 7306 h 7389"/>
              <a:gd name="T2" fmla="*/ 0 w 7973"/>
              <a:gd name="T3" fmla="*/ 7306 h 7389"/>
              <a:gd name="T4" fmla="*/ 0 w 7973"/>
              <a:gd name="T5" fmla="*/ 4052 h 7389"/>
              <a:gd name="T6" fmla="*/ 1202 w 7973"/>
              <a:gd name="T7" fmla="*/ 4052 h 7389"/>
              <a:gd name="T8" fmla="*/ 7958 w 7973"/>
              <a:gd name="T9" fmla="*/ 4587 h 7389"/>
              <a:gd name="T10" fmla="*/ 7885 w 7973"/>
              <a:gd name="T11" fmla="*/ 4403 h 7389"/>
              <a:gd name="T12" fmla="*/ 7667 w 7973"/>
              <a:gd name="T13" fmla="*/ 4204 h 7389"/>
              <a:gd name="T14" fmla="*/ 7571 w 7973"/>
              <a:gd name="T15" fmla="*/ 4093 h 7389"/>
              <a:gd name="T16" fmla="*/ 7585 w 7973"/>
              <a:gd name="T17" fmla="*/ 3948 h 7389"/>
              <a:gd name="T18" fmla="*/ 7639 w 7973"/>
              <a:gd name="T19" fmla="*/ 3581 h 7389"/>
              <a:gd name="T20" fmla="*/ 7289 w 7973"/>
              <a:gd name="T21" fmla="*/ 3179 h 7389"/>
              <a:gd name="T22" fmla="*/ 7157 w 7973"/>
              <a:gd name="T23" fmla="*/ 3155 h 7389"/>
              <a:gd name="T24" fmla="*/ 4885 w 7973"/>
              <a:gd name="T25" fmla="*/ 2935 h 7389"/>
              <a:gd name="T26" fmla="*/ 4742 w 7973"/>
              <a:gd name="T27" fmla="*/ 2594 h 7389"/>
              <a:gd name="T28" fmla="*/ 5144 w 7973"/>
              <a:gd name="T29" fmla="*/ 1788 h 7389"/>
              <a:gd name="T30" fmla="*/ 4857 w 7973"/>
              <a:gd name="T31" fmla="*/ 33 h 7389"/>
              <a:gd name="T32" fmla="*/ 4356 w 7973"/>
              <a:gd name="T33" fmla="*/ 829 h 7389"/>
              <a:gd name="T34" fmla="*/ 2771 w 7973"/>
              <a:gd name="T35" fmla="*/ 3024 h 7389"/>
              <a:gd name="T36" fmla="*/ 1669 w 7973"/>
              <a:gd name="T37" fmla="*/ 4052 h 7389"/>
              <a:gd name="T38" fmla="*/ 1669 w 7973"/>
              <a:gd name="T39" fmla="*/ 7306 h 7389"/>
              <a:gd name="T40" fmla="*/ 2953 w 7973"/>
              <a:gd name="T41" fmla="*/ 7377 h 7389"/>
              <a:gd name="T42" fmla="*/ 5561 w 7973"/>
              <a:gd name="T43" fmla="*/ 7373 h 7389"/>
              <a:gd name="T44" fmla="*/ 7083 w 7973"/>
              <a:gd name="T45" fmla="*/ 7304 h 7389"/>
              <a:gd name="T46" fmla="*/ 7250 w 7973"/>
              <a:gd name="T47" fmla="*/ 7225 h 7389"/>
              <a:gd name="T48" fmla="*/ 7382 w 7973"/>
              <a:gd name="T49" fmla="*/ 7108 h 7389"/>
              <a:gd name="T50" fmla="*/ 7446 w 7973"/>
              <a:gd name="T51" fmla="*/ 6992 h 7389"/>
              <a:gd name="T52" fmla="*/ 7414 w 7973"/>
              <a:gd name="T53" fmla="*/ 6545 h 7389"/>
              <a:gd name="T54" fmla="*/ 7396 w 7973"/>
              <a:gd name="T55" fmla="*/ 6410 h 7389"/>
              <a:gd name="T56" fmla="*/ 7452 w 7973"/>
              <a:gd name="T57" fmla="*/ 6323 h 7389"/>
              <a:gd name="T58" fmla="*/ 7760 w 7973"/>
              <a:gd name="T59" fmla="*/ 5947 h 7389"/>
              <a:gd name="T60" fmla="*/ 7661 w 7973"/>
              <a:gd name="T61" fmla="*/ 5456 h 7389"/>
              <a:gd name="T62" fmla="*/ 7622 w 7973"/>
              <a:gd name="T63" fmla="*/ 5309 h 7389"/>
              <a:gd name="T64" fmla="*/ 7701 w 7973"/>
              <a:gd name="T65" fmla="*/ 5179 h 7389"/>
              <a:gd name="T66" fmla="*/ 7777 w 7973"/>
              <a:gd name="T67" fmla="*/ 5113 h 7389"/>
              <a:gd name="T68" fmla="*/ 7961 w 7973"/>
              <a:gd name="T69" fmla="*/ 4794 h 7389"/>
              <a:gd name="T70" fmla="*/ 7958 w 7973"/>
              <a:gd name="T71" fmla="*/ 4587 h 7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973" h="7389">
                <a:moveTo>
                  <a:pt x="1202" y="7306"/>
                </a:moveTo>
                <a:cubicBezTo>
                  <a:pt x="0" y="7306"/>
                  <a:pt x="0" y="7306"/>
                  <a:pt x="0" y="7306"/>
                </a:cubicBezTo>
                <a:cubicBezTo>
                  <a:pt x="0" y="4519"/>
                  <a:pt x="0" y="4103"/>
                  <a:pt x="0" y="4052"/>
                </a:cubicBezTo>
                <a:cubicBezTo>
                  <a:pt x="1202" y="4052"/>
                  <a:pt x="1202" y="4052"/>
                  <a:pt x="1202" y="4052"/>
                </a:cubicBezTo>
                <a:moveTo>
                  <a:pt x="7958" y="4587"/>
                </a:moveTo>
                <a:cubicBezTo>
                  <a:pt x="7944" y="4520"/>
                  <a:pt x="7919" y="4458"/>
                  <a:pt x="7885" y="4403"/>
                </a:cubicBezTo>
                <a:cubicBezTo>
                  <a:pt x="7831" y="4316"/>
                  <a:pt x="7755" y="4247"/>
                  <a:pt x="7667" y="4204"/>
                </a:cubicBezTo>
                <a:cubicBezTo>
                  <a:pt x="7621" y="4181"/>
                  <a:pt x="7587" y="4141"/>
                  <a:pt x="7571" y="4093"/>
                </a:cubicBezTo>
                <a:cubicBezTo>
                  <a:pt x="7556" y="4045"/>
                  <a:pt x="7561" y="3992"/>
                  <a:pt x="7585" y="3948"/>
                </a:cubicBezTo>
                <a:cubicBezTo>
                  <a:pt x="7643" y="3841"/>
                  <a:pt x="7665" y="3712"/>
                  <a:pt x="7639" y="3581"/>
                </a:cubicBezTo>
                <a:cubicBezTo>
                  <a:pt x="7599" y="3385"/>
                  <a:pt x="7460" y="3235"/>
                  <a:pt x="7289" y="3179"/>
                </a:cubicBezTo>
                <a:cubicBezTo>
                  <a:pt x="7250" y="3171"/>
                  <a:pt x="7206" y="3163"/>
                  <a:pt x="7157" y="3155"/>
                </a:cubicBezTo>
                <a:cubicBezTo>
                  <a:pt x="6495" y="3048"/>
                  <a:pt x="4942" y="2964"/>
                  <a:pt x="4885" y="2935"/>
                </a:cubicBezTo>
                <a:cubicBezTo>
                  <a:pt x="4819" y="2902"/>
                  <a:pt x="4708" y="2760"/>
                  <a:pt x="4742" y="2594"/>
                </a:cubicBezTo>
                <a:cubicBezTo>
                  <a:pt x="4775" y="2428"/>
                  <a:pt x="4810" y="2452"/>
                  <a:pt x="5144" y="1788"/>
                </a:cubicBezTo>
                <a:cubicBezTo>
                  <a:pt x="5645" y="759"/>
                  <a:pt x="5258" y="0"/>
                  <a:pt x="4857" y="33"/>
                </a:cubicBezTo>
                <a:cubicBezTo>
                  <a:pt x="4490" y="66"/>
                  <a:pt x="4423" y="531"/>
                  <a:pt x="4356" y="829"/>
                </a:cubicBezTo>
                <a:cubicBezTo>
                  <a:pt x="4323" y="1095"/>
                  <a:pt x="3105" y="2625"/>
                  <a:pt x="2771" y="3024"/>
                </a:cubicBezTo>
                <a:cubicBezTo>
                  <a:pt x="2471" y="3355"/>
                  <a:pt x="1903" y="3820"/>
                  <a:pt x="1669" y="4052"/>
                </a:cubicBezTo>
                <a:cubicBezTo>
                  <a:pt x="1669" y="6840"/>
                  <a:pt x="1669" y="7256"/>
                  <a:pt x="1669" y="7306"/>
                </a:cubicBezTo>
                <a:cubicBezTo>
                  <a:pt x="2201" y="7362"/>
                  <a:pt x="2953" y="7377"/>
                  <a:pt x="2953" y="7377"/>
                </a:cubicBezTo>
                <a:cubicBezTo>
                  <a:pt x="5362" y="7384"/>
                  <a:pt x="5561" y="7373"/>
                  <a:pt x="5561" y="7373"/>
                </a:cubicBezTo>
                <a:cubicBezTo>
                  <a:pt x="6414" y="7318"/>
                  <a:pt x="6804" y="7389"/>
                  <a:pt x="7083" y="7304"/>
                </a:cubicBezTo>
                <a:cubicBezTo>
                  <a:pt x="7142" y="7286"/>
                  <a:pt x="7197" y="7261"/>
                  <a:pt x="7250" y="7225"/>
                </a:cubicBezTo>
                <a:cubicBezTo>
                  <a:pt x="7299" y="7189"/>
                  <a:pt x="7343" y="7150"/>
                  <a:pt x="7382" y="7108"/>
                </a:cubicBezTo>
                <a:cubicBezTo>
                  <a:pt x="7408" y="7073"/>
                  <a:pt x="7429" y="7035"/>
                  <a:pt x="7446" y="6992"/>
                </a:cubicBezTo>
                <a:cubicBezTo>
                  <a:pt x="7508" y="6838"/>
                  <a:pt x="7491" y="6673"/>
                  <a:pt x="7414" y="6545"/>
                </a:cubicBezTo>
                <a:cubicBezTo>
                  <a:pt x="7390" y="6504"/>
                  <a:pt x="7384" y="6455"/>
                  <a:pt x="7396" y="6410"/>
                </a:cubicBezTo>
                <a:cubicBezTo>
                  <a:pt x="7406" y="6376"/>
                  <a:pt x="7426" y="6346"/>
                  <a:pt x="7452" y="6323"/>
                </a:cubicBezTo>
                <a:cubicBezTo>
                  <a:pt x="7598" y="6255"/>
                  <a:pt x="7715" y="6121"/>
                  <a:pt x="7760" y="5947"/>
                </a:cubicBezTo>
                <a:cubicBezTo>
                  <a:pt x="7806" y="5767"/>
                  <a:pt x="7764" y="5587"/>
                  <a:pt x="7661" y="5456"/>
                </a:cubicBezTo>
                <a:cubicBezTo>
                  <a:pt x="7628" y="5414"/>
                  <a:pt x="7614" y="5361"/>
                  <a:pt x="7622" y="5309"/>
                </a:cubicBezTo>
                <a:cubicBezTo>
                  <a:pt x="7630" y="5256"/>
                  <a:pt x="7658" y="5210"/>
                  <a:pt x="7701" y="5179"/>
                </a:cubicBezTo>
                <a:cubicBezTo>
                  <a:pt x="7728" y="5160"/>
                  <a:pt x="7754" y="5138"/>
                  <a:pt x="7777" y="5113"/>
                </a:cubicBezTo>
                <a:cubicBezTo>
                  <a:pt x="7873" y="5035"/>
                  <a:pt x="7939" y="4922"/>
                  <a:pt x="7961" y="4794"/>
                </a:cubicBezTo>
                <a:cubicBezTo>
                  <a:pt x="7973" y="4728"/>
                  <a:pt x="7972" y="4658"/>
                  <a:pt x="7958" y="4587"/>
                </a:cubicBezTo>
                <a:close/>
              </a:path>
            </a:pathLst>
          </a:custGeom>
          <a:noFill/>
          <a:ln w="28575" cap="rnd">
            <a:solidFill>
              <a:schemeClr val="accent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197" name="Group 9">
            <a:extLst>
              <a:ext uri="{FF2B5EF4-FFF2-40B4-BE49-F238E27FC236}">
                <a16:creationId xmlns:a16="http://schemas.microsoft.com/office/drawing/2014/main" id="{AE5F892F-792D-F9CC-B02D-58B2118C9E86}"/>
              </a:ext>
            </a:extLst>
          </p:cNvPr>
          <p:cNvGrpSpPr/>
          <p:nvPr/>
        </p:nvGrpSpPr>
        <p:grpSpPr>
          <a:xfrm>
            <a:off x="-3017520" y="-6350"/>
            <a:ext cx="2958087" cy="1758951"/>
            <a:chOff x="-3556815" y="0"/>
            <a:chExt cx="3510082" cy="1758951"/>
          </a:xfrm>
        </p:grpSpPr>
        <p:grpSp>
          <p:nvGrpSpPr>
            <p:cNvPr id="198" name="Group 44">
              <a:extLst>
                <a:ext uri="{FF2B5EF4-FFF2-40B4-BE49-F238E27FC236}">
                  <a16:creationId xmlns:a16="http://schemas.microsoft.com/office/drawing/2014/main" id="{0B337B15-288B-AEA0-8469-EB5055BA84A7}"/>
                </a:ext>
              </a:extLst>
            </p:cNvPr>
            <p:cNvGrpSpPr/>
            <p:nvPr/>
          </p:nvGrpSpPr>
          <p:grpSpPr>
            <a:xfrm>
              <a:off x="-2825176" y="0"/>
              <a:ext cx="2778443" cy="972000"/>
              <a:chOff x="-2774007" y="0"/>
              <a:chExt cx="2778443" cy="972000"/>
            </a:xfrm>
          </p:grpSpPr>
          <p:sp>
            <p:nvSpPr>
              <p:cNvPr id="200" name="Rectangle 46">
                <a:extLst>
                  <a:ext uri="{FF2B5EF4-FFF2-40B4-BE49-F238E27FC236}">
                    <a16:creationId xmlns:a16="http://schemas.microsoft.com/office/drawing/2014/main" id="{18005BC1-3307-BB7C-111E-EE9E5EDDA818}"/>
                  </a:ext>
                </a:extLst>
              </p:cNvPr>
              <p:cNvSpPr/>
              <p:nvPr/>
            </p:nvSpPr>
            <p:spPr>
              <a:xfrm>
                <a:off x="-2728288" y="0"/>
                <a:ext cx="2732724" cy="972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1" name="Rectangle 47">
                <a:extLst>
                  <a:ext uri="{FF2B5EF4-FFF2-40B4-BE49-F238E27FC236}">
                    <a16:creationId xmlns:a16="http://schemas.microsoft.com/office/drawing/2014/main" id="{ED8FB75D-BCD1-7CDA-5988-F21696E25869}"/>
                  </a:ext>
                </a:extLst>
              </p:cNvPr>
              <p:cNvSpPr/>
              <p:nvPr/>
            </p:nvSpPr>
            <p:spPr>
              <a:xfrm>
                <a:off x="-2774007" y="0"/>
                <a:ext cx="45719" cy="9720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99" name="TextBox 76">
              <a:extLst>
                <a:ext uri="{FF2B5EF4-FFF2-40B4-BE49-F238E27FC236}">
                  <a16:creationId xmlns:a16="http://schemas.microsoft.com/office/drawing/2014/main" id="{8695D5C0-AE2E-9E07-25B7-5C912DC3403A}"/>
                </a:ext>
              </a:extLst>
            </p:cNvPr>
            <p:cNvSpPr txBox="1"/>
            <p:nvPr/>
          </p:nvSpPr>
          <p:spPr>
            <a:xfrm>
              <a:off x="-3556815" y="1"/>
              <a:ext cx="3484793" cy="1758950"/>
            </a:xfrm>
            <a:prstGeom prst="rect">
              <a:avLst/>
            </a:prstGeom>
            <a:noFill/>
          </p:spPr>
          <p:txBody>
            <a:bodyPr wrap="square" lIns="36000" tIns="108000" rIns="108000" bIns="108000" rtlCol="0" anchor="t">
              <a:noAutofit/>
            </a:bodyPr>
            <a:lstStyle/>
            <a:p>
              <a:pPr algn="r"/>
              <a:r>
                <a:rPr lang="en-US" sz="2400" dirty="0">
                  <a:solidFill>
                    <a:schemeClr val="bg1"/>
                  </a:solidFill>
                </a:rPr>
                <a:t>Need help? </a:t>
              </a:r>
            </a:p>
            <a:p>
              <a:pPr algn="r"/>
              <a:r>
                <a:rPr lang="en-US" sz="2400" dirty="0">
                  <a:solidFill>
                    <a:schemeClr val="bg1"/>
                  </a:solidFill>
                </a:rPr>
                <a:t>Got feedback?</a:t>
              </a:r>
              <a:endParaRPr lang="en-US" sz="1050" dirty="0">
                <a:solidFill>
                  <a:schemeClr val="bg1"/>
                </a:solidFill>
              </a:endParaRPr>
            </a:p>
            <a:p>
              <a:pPr algn="r"/>
              <a:r>
                <a:rPr lang="en-US" sz="1050" dirty="0">
                  <a:solidFill>
                    <a:schemeClr val="accent4"/>
                  </a:solidFill>
                </a:rPr>
                <a:t> </a:t>
              </a:r>
              <a:br>
                <a:rPr lang="en-US" sz="1050" dirty="0">
                  <a:solidFill>
                    <a:schemeClr val="bg2">
                      <a:lumMod val="50000"/>
                    </a:schemeClr>
                  </a:solidFill>
                </a:rPr>
              </a:br>
              <a:r>
                <a:rPr lang="en-US" dirty="0">
                  <a:solidFill>
                    <a:schemeClr val="accent3"/>
                  </a:solidFill>
                </a:rPr>
                <a:t>See editing tips on our blog:</a:t>
              </a:r>
            </a:p>
            <a:p>
              <a:pPr algn="r"/>
              <a:r>
                <a:rPr lang="en-US" dirty="0">
                  <a:solidFill>
                    <a:schemeClr val="accent3"/>
                  </a:solidFill>
                  <a:hlinkClick r:id="rId4"/>
                </a:rPr>
                <a:t>blog.infodiagram.com/tips</a:t>
              </a:r>
              <a:endParaRPr lang="en-US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4671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10BBAF-D48B-2ED0-9EFD-3F594CBA81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ytuł 1">
            <a:extLst>
              <a:ext uri="{FF2B5EF4-FFF2-40B4-BE49-F238E27FC236}">
                <a16:creationId xmlns:a16="http://schemas.microsoft.com/office/drawing/2014/main" id="{CCD5F3DC-C0C0-ECAB-5A68-97E69A9A4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807" y="0"/>
            <a:ext cx="8075612" cy="971550"/>
          </a:xfrm>
        </p:spPr>
        <p:txBody>
          <a:bodyPr>
            <a:normAutofit/>
          </a:bodyPr>
          <a:lstStyle/>
          <a:p>
            <a:r>
              <a:rPr lang="en-US"/>
              <a:t>Table Template: BU Performance</a:t>
            </a:r>
            <a:endParaRPr lang="en-US" dirty="0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E834857A-ECC4-D3B5-E05A-751A6DEE7D82}"/>
              </a:ext>
            </a:extLst>
          </p:cNvPr>
          <p:cNvGrpSpPr/>
          <p:nvPr/>
        </p:nvGrpSpPr>
        <p:grpSpPr>
          <a:xfrm>
            <a:off x="621372" y="2780928"/>
            <a:ext cx="2090252" cy="756000"/>
            <a:chOff x="621372" y="2554084"/>
            <a:chExt cx="2090252" cy="756000"/>
          </a:xfrm>
        </p:grpSpPr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BFB2A6E9-828E-ACF1-5309-5554AA3730EE}"/>
                </a:ext>
              </a:extLst>
            </p:cNvPr>
            <p:cNvGrpSpPr/>
            <p:nvPr/>
          </p:nvGrpSpPr>
          <p:grpSpPr>
            <a:xfrm>
              <a:off x="621372" y="2554084"/>
              <a:ext cx="2090252" cy="756000"/>
              <a:chOff x="621372" y="2480514"/>
              <a:chExt cx="2260600" cy="863287"/>
            </a:xfrm>
          </p:grpSpPr>
          <p:sp>
            <p:nvSpPr>
              <p:cNvPr id="55" name="Freeform 5">
                <a:extLst>
                  <a:ext uri="{FF2B5EF4-FFF2-40B4-BE49-F238E27FC236}">
                    <a16:creationId xmlns:a16="http://schemas.microsoft.com/office/drawing/2014/main" id="{F4E0B8AD-7CE7-628E-1F94-29283099640A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621372" y="2480514"/>
                <a:ext cx="2166803" cy="863287"/>
              </a:xfrm>
              <a:prstGeom prst="chevron">
                <a:avLst>
                  <a:gd name="adj" fmla="val 30875"/>
                </a:avLst>
              </a:prstGeom>
              <a:solidFill>
                <a:schemeClr val="accent1">
                  <a:alpha val="50000"/>
                </a:schemeClr>
              </a:solidFill>
              <a:ln w="19050" cap="rnd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57" name="Freeform 5">
                <a:extLst>
                  <a:ext uri="{FF2B5EF4-FFF2-40B4-BE49-F238E27FC236}">
                    <a16:creationId xmlns:a16="http://schemas.microsoft.com/office/drawing/2014/main" id="{731808BC-4F33-20E4-C2ED-9D369B7139FE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5169" y="2480514"/>
                <a:ext cx="2166803" cy="863287"/>
              </a:xfrm>
              <a:prstGeom prst="chevron">
                <a:avLst>
                  <a:gd name="adj" fmla="val 30875"/>
                </a:avLst>
              </a:prstGeom>
              <a:solidFill>
                <a:schemeClr val="accent1"/>
              </a:solidFill>
              <a:ln w="19050" cap="rnd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</p:grpSp>
        <p:sp>
          <p:nvSpPr>
            <p:cNvPr id="54" name="Textfeld 61">
              <a:extLst>
                <a:ext uri="{FF2B5EF4-FFF2-40B4-BE49-F238E27FC236}">
                  <a16:creationId xmlns:a16="http://schemas.microsoft.com/office/drawing/2014/main" id="{3E833381-1172-EB02-676A-A6627A635C11}"/>
                </a:ext>
              </a:extLst>
            </p:cNvPr>
            <p:cNvSpPr txBox="1"/>
            <p:nvPr/>
          </p:nvSpPr>
          <p:spPr>
            <a:xfrm>
              <a:off x="678522" y="2554084"/>
              <a:ext cx="1645578" cy="752526"/>
            </a:xfrm>
            <a:prstGeom prst="rect">
              <a:avLst/>
            </a:prstGeom>
            <a:noFill/>
          </p:spPr>
          <p:txBody>
            <a:bodyPr wrap="square" lIns="216000" tIns="90000" rIns="36000" bIns="108000" rtlCol="0" anchor="ctr" anchorCtr="0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i="0" u="none" strike="noStrike" kern="1200" cap="none" spc="2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Business </a:t>
              </a:r>
              <a:br>
                <a:rPr kumimoji="0" lang="en-US" sz="1600" i="0" u="none" strike="noStrike" kern="1200" cap="none" spc="2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</a:br>
              <a:r>
                <a:rPr kumimoji="0" lang="en-US" sz="1600" i="0" u="none" strike="noStrike" kern="1200" cap="none" spc="2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Unit 1</a:t>
              </a:r>
              <a:endParaRPr kumimoji="0" lang="en-US" sz="1600" i="0" u="none" strike="noStrike" kern="1200" cap="none" spc="2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5F180BA-4F29-1671-4DC5-2137963E3D4D}"/>
              </a:ext>
            </a:extLst>
          </p:cNvPr>
          <p:cNvGrpSpPr/>
          <p:nvPr/>
        </p:nvGrpSpPr>
        <p:grpSpPr>
          <a:xfrm>
            <a:off x="621372" y="3763402"/>
            <a:ext cx="2090252" cy="759474"/>
            <a:chOff x="621372" y="3508842"/>
            <a:chExt cx="2090252" cy="759474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0FBE97B1-3EEE-1443-9136-DBF19C7A30DD}"/>
                </a:ext>
              </a:extLst>
            </p:cNvPr>
            <p:cNvGrpSpPr/>
            <p:nvPr/>
          </p:nvGrpSpPr>
          <p:grpSpPr>
            <a:xfrm>
              <a:off x="621372" y="3512316"/>
              <a:ext cx="2090252" cy="756000"/>
              <a:chOff x="621372" y="2480514"/>
              <a:chExt cx="2260600" cy="863287"/>
            </a:xfrm>
          </p:grpSpPr>
          <p:sp>
            <p:nvSpPr>
              <p:cNvPr id="51" name="Freeform 5">
                <a:extLst>
                  <a:ext uri="{FF2B5EF4-FFF2-40B4-BE49-F238E27FC236}">
                    <a16:creationId xmlns:a16="http://schemas.microsoft.com/office/drawing/2014/main" id="{EF9F5F2D-3CEC-5BAA-DD74-34C2CC9FC56D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621372" y="2480514"/>
                <a:ext cx="2166803" cy="863287"/>
              </a:xfrm>
              <a:prstGeom prst="chevron">
                <a:avLst>
                  <a:gd name="adj" fmla="val 30875"/>
                </a:avLst>
              </a:prstGeom>
              <a:solidFill>
                <a:schemeClr val="accent1">
                  <a:lumMod val="75000"/>
                  <a:alpha val="50000"/>
                </a:schemeClr>
              </a:solidFill>
              <a:ln w="19050" cap="rnd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52" name="Freeform 5">
                <a:extLst>
                  <a:ext uri="{FF2B5EF4-FFF2-40B4-BE49-F238E27FC236}">
                    <a16:creationId xmlns:a16="http://schemas.microsoft.com/office/drawing/2014/main" id="{F37F808E-F5E3-AD00-8C4F-8C4B31553ED6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5169" y="2480514"/>
                <a:ext cx="2166803" cy="863287"/>
              </a:xfrm>
              <a:prstGeom prst="chevron">
                <a:avLst>
                  <a:gd name="adj" fmla="val 30875"/>
                </a:avLst>
              </a:prstGeom>
              <a:solidFill>
                <a:schemeClr val="accent1">
                  <a:lumMod val="75000"/>
                </a:schemeClr>
              </a:solidFill>
              <a:ln w="19050" cap="rnd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</p:grpSp>
        <p:sp>
          <p:nvSpPr>
            <p:cNvPr id="50" name="Textfeld 61">
              <a:extLst>
                <a:ext uri="{FF2B5EF4-FFF2-40B4-BE49-F238E27FC236}">
                  <a16:creationId xmlns:a16="http://schemas.microsoft.com/office/drawing/2014/main" id="{7F40F022-32F1-6ACA-ADC9-227796E073E5}"/>
                </a:ext>
              </a:extLst>
            </p:cNvPr>
            <p:cNvSpPr txBox="1"/>
            <p:nvPr/>
          </p:nvSpPr>
          <p:spPr>
            <a:xfrm>
              <a:off x="904876" y="3508842"/>
              <a:ext cx="1192868" cy="756000"/>
            </a:xfrm>
            <a:prstGeom prst="rect">
              <a:avLst/>
            </a:prstGeom>
            <a:noFill/>
          </p:spPr>
          <p:txBody>
            <a:bodyPr wrap="square" lIns="216000" tIns="90000" rIns="36000" bIns="108000" rtlCol="0" anchor="ctr" anchorCtr="0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i="0" u="none" strike="noStrike" kern="1200" cap="none" spc="2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Business </a:t>
              </a:r>
              <a:br>
                <a:rPr kumimoji="0" lang="en-US" sz="1600" i="0" u="none" strike="noStrike" kern="1200" cap="none" spc="2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</a:br>
              <a:r>
                <a:rPr kumimoji="0" lang="en-US" sz="1600" i="0" u="none" strike="noStrike" kern="1200" cap="none" spc="2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Unit 2</a:t>
              </a:r>
              <a:endParaRPr kumimoji="0" lang="en-US" sz="1600" i="0" u="none" strike="noStrike" kern="1200" cap="none" spc="2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F470050-048E-3907-95FF-96BFF2A26F5B}"/>
              </a:ext>
            </a:extLst>
          </p:cNvPr>
          <p:cNvGrpSpPr/>
          <p:nvPr/>
        </p:nvGrpSpPr>
        <p:grpSpPr>
          <a:xfrm>
            <a:off x="621372" y="4749350"/>
            <a:ext cx="2090252" cy="756000"/>
            <a:chOff x="621372" y="4470548"/>
            <a:chExt cx="2090252" cy="756000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F5D9D1DF-C82A-5E80-B6A3-6E89F870DB95}"/>
                </a:ext>
              </a:extLst>
            </p:cNvPr>
            <p:cNvGrpSpPr/>
            <p:nvPr/>
          </p:nvGrpSpPr>
          <p:grpSpPr>
            <a:xfrm>
              <a:off x="621372" y="4470548"/>
              <a:ext cx="2090252" cy="756000"/>
              <a:chOff x="621372" y="2480514"/>
              <a:chExt cx="2260600" cy="863287"/>
            </a:xfrm>
          </p:grpSpPr>
          <p:sp>
            <p:nvSpPr>
              <p:cNvPr id="47" name="Freeform 5">
                <a:extLst>
                  <a:ext uri="{FF2B5EF4-FFF2-40B4-BE49-F238E27FC236}">
                    <a16:creationId xmlns:a16="http://schemas.microsoft.com/office/drawing/2014/main" id="{DABEEE7C-0851-D5FA-879E-DEA7AED65D39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621372" y="2480514"/>
                <a:ext cx="2166803" cy="863287"/>
              </a:xfrm>
              <a:prstGeom prst="chevron">
                <a:avLst>
                  <a:gd name="adj" fmla="val 30875"/>
                </a:avLst>
              </a:prstGeom>
              <a:solidFill>
                <a:schemeClr val="accent4">
                  <a:alpha val="50000"/>
                </a:schemeClr>
              </a:solidFill>
              <a:ln w="19050" cap="rnd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48" name="Freeform 5">
                <a:extLst>
                  <a:ext uri="{FF2B5EF4-FFF2-40B4-BE49-F238E27FC236}">
                    <a16:creationId xmlns:a16="http://schemas.microsoft.com/office/drawing/2014/main" id="{3EE46E51-DA49-AA0E-C8EC-5E347BF7B85B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5169" y="2480514"/>
                <a:ext cx="2166803" cy="863287"/>
              </a:xfrm>
              <a:prstGeom prst="chevron">
                <a:avLst>
                  <a:gd name="adj" fmla="val 30875"/>
                </a:avLst>
              </a:prstGeom>
              <a:solidFill>
                <a:schemeClr val="accent4"/>
              </a:solidFill>
              <a:ln w="19050" cap="rnd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</p:grpSp>
        <p:sp>
          <p:nvSpPr>
            <p:cNvPr id="46" name="Textfeld 61">
              <a:extLst>
                <a:ext uri="{FF2B5EF4-FFF2-40B4-BE49-F238E27FC236}">
                  <a16:creationId xmlns:a16="http://schemas.microsoft.com/office/drawing/2014/main" id="{6432412F-9B59-6750-9B19-63878FBE08B5}"/>
                </a:ext>
              </a:extLst>
            </p:cNvPr>
            <p:cNvSpPr txBox="1"/>
            <p:nvPr/>
          </p:nvSpPr>
          <p:spPr>
            <a:xfrm>
              <a:off x="857250" y="4472691"/>
              <a:ext cx="1288120" cy="753857"/>
            </a:xfrm>
            <a:prstGeom prst="rect">
              <a:avLst/>
            </a:prstGeom>
            <a:noFill/>
          </p:spPr>
          <p:txBody>
            <a:bodyPr wrap="square" lIns="216000" tIns="90000" rIns="36000" bIns="108000" rtlCol="0" anchor="ctr" anchorCtr="0">
              <a:noAutofit/>
            </a:bodyPr>
            <a:lstStyle/>
            <a:p>
              <a:pPr algn="ctr" defTabSz="457200">
                <a:defRPr/>
              </a:pPr>
              <a:r>
                <a:rPr kumimoji="0" lang="en-US" sz="1600" i="0" u="none" strike="noStrike" kern="1200" cap="none" spc="2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Business </a:t>
              </a:r>
              <a:br>
                <a:rPr kumimoji="0" lang="en-US" sz="1600" i="0" u="none" strike="noStrike" kern="1200" cap="none" spc="2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</a:br>
              <a:r>
                <a:rPr kumimoji="0" lang="en-US" sz="1600" i="0" u="none" strike="noStrike" kern="1200" cap="none" spc="2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Unit 3</a:t>
              </a:r>
              <a:endParaRPr kumimoji="0" lang="en-US" sz="1600" i="0" u="none" strike="noStrike" kern="1200" cap="none" spc="2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endParaRPr>
            </a:p>
          </p:txBody>
        </p:sp>
      </p:grpSp>
      <p:graphicFrame>
        <p:nvGraphicFramePr>
          <p:cNvPr id="59" name="Table 58">
            <a:extLst>
              <a:ext uri="{FF2B5EF4-FFF2-40B4-BE49-F238E27FC236}">
                <a16:creationId xmlns:a16="http://schemas.microsoft.com/office/drawing/2014/main" id="{0EBE393C-824B-B0A5-DB17-DCBE13321C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570107"/>
              </p:ext>
            </p:extLst>
          </p:nvPr>
        </p:nvGraphicFramePr>
        <p:xfrm>
          <a:off x="2381250" y="1634287"/>
          <a:ext cx="9175326" cy="3980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8748">
                  <a:extLst>
                    <a:ext uri="{9D8B030D-6E8A-4147-A177-3AD203B41FA5}">
                      <a16:colId xmlns:a16="http://schemas.microsoft.com/office/drawing/2014/main" val="2341385950"/>
                    </a:ext>
                  </a:extLst>
                </a:gridCol>
                <a:gridCol w="1468748">
                  <a:extLst>
                    <a:ext uri="{9D8B030D-6E8A-4147-A177-3AD203B41FA5}">
                      <a16:colId xmlns:a16="http://schemas.microsoft.com/office/drawing/2014/main" val="583138405"/>
                    </a:ext>
                  </a:extLst>
                </a:gridCol>
                <a:gridCol w="1468748">
                  <a:extLst>
                    <a:ext uri="{9D8B030D-6E8A-4147-A177-3AD203B41FA5}">
                      <a16:colId xmlns:a16="http://schemas.microsoft.com/office/drawing/2014/main" val="1469504608"/>
                    </a:ext>
                  </a:extLst>
                </a:gridCol>
                <a:gridCol w="2384541">
                  <a:extLst>
                    <a:ext uri="{9D8B030D-6E8A-4147-A177-3AD203B41FA5}">
                      <a16:colId xmlns:a16="http://schemas.microsoft.com/office/drawing/2014/main" val="1610422550"/>
                    </a:ext>
                  </a:extLst>
                </a:gridCol>
                <a:gridCol w="2384541">
                  <a:extLst>
                    <a:ext uri="{9D8B030D-6E8A-4147-A177-3AD203B41FA5}">
                      <a16:colId xmlns:a16="http://schemas.microsoft.com/office/drawing/2014/main" val="1952115561"/>
                    </a:ext>
                  </a:extLst>
                </a:gridCol>
              </a:tblGrid>
              <a:tr h="10408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126000" marR="12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126000" marR="126000" anchor="ctr">
                    <a:lnL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126000" marR="126000" anchor="ctr">
                    <a:lnL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126000" marR="126000" anchor="ctr">
                    <a:lnL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126000" marR="126000" anchor="ctr">
                    <a:lnL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733408"/>
                  </a:ext>
                </a:extLst>
              </a:tr>
              <a:tr h="9799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noProof="0" dirty="0">
                          <a:solidFill>
                            <a:schemeClr val="accent1"/>
                          </a:solidFill>
                        </a:rPr>
                        <a:t>$20 bn</a:t>
                      </a:r>
                    </a:p>
                  </a:txBody>
                  <a:tcPr marL="126000" marR="126000" marT="108000" marB="108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noProof="0" dirty="0">
                          <a:solidFill>
                            <a:schemeClr val="accent1"/>
                          </a:solidFill>
                        </a:rPr>
                        <a:t>20%</a:t>
                      </a:r>
                    </a:p>
                  </a:txBody>
                  <a:tcPr marL="126000" marR="126000" marT="108000" marB="108000" anchor="ctr">
                    <a:lnL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noProof="0" dirty="0">
                          <a:solidFill>
                            <a:schemeClr val="accent1"/>
                          </a:solidFill>
                        </a:rPr>
                        <a:t>15%</a:t>
                      </a:r>
                    </a:p>
                  </a:txBody>
                  <a:tcPr marL="126000" marR="126000" marT="108000" marB="108000" anchor="ctr">
                    <a:lnL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noProof="0" dirty="0">
                          <a:solidFill>
                            <a:schemeClr val="tx1"/>
                          </a:solidFill>
                        </a:rPr>
                        <a:t>List your category here</a:t>
                      </a:r>
                    </a:p>
                    <a:p>
                      <a:pPr marL="174625" marR="0" lvl="0" indent="-174625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noProof="0" dirty="0">
                          <a:solidFill>
                            <a:schemeClr val="tx1"/>
                          </a:solidFill>
                        </a:rPr>
                        <a:t>List your category here</a:t>
                      </a:r>
                    </a:p>
                  </a:txBody>
                  <a:tcPr marL="126000" marR="126000" marT="108000" marB="108000">
                    <a:lnL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6A9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List your category here</a:t>
                      </a:r>
                    </a:p>
                    <a:p>
                      <a:pPr marL="174625" marR="0" lvl="0" indent="-174625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6A9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List your category here</a:t>
                      </a:r>
                    </a:p>
                  </a:txBody>
                  <a:tcPr marL="126000" marR="126000" marT="108000" marB="108000">
                    <a:lnL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26946"/>
                  </a:ext>
                </a:extLst>
              </a:tr>
              <a:tr h="9799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noProof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$40 bn</a:t>
                      </a:r>
                    </a:p>
                  </a:txBody>
                  <a:tcPr marL="126000" marR="126000" marT="108000" marB="108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noProof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40%</a:t>
                      </a:r>
                    </a:p>
                  </a:txBody>
                  <a:tcPr marL="126000" marR="126000" marT="108000" marB="108000" anchor="ctr">
                    <a:lnL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noProof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66%</a:t>
                      </a:r>
                    </a:p>
                  </a:txBody>
                  <a:tcPr marL="126000" marR="126000" marT="108000" marB="108000" anchor="ctr">
                    <a:lnL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noProof="0" dirty="0">
                          <a:solidFill>
                            <a:schemeClr val="tx1"/>
                          </a:solidFill>
                        </a:rPr>
                        <a:t>List your category here</a:t>
                      </a:r>
                    </a:p>
                    <a:p>
                      <a:pPr marL="174625" marR="0" lvl="0" indent="-174625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noProof="0" dirty="0">
                          <a:solidFill>
                            <a:schemeClr val="tx1"/>
                          </a:solidFill>
                        </a:rPr>
                        <a:t>List your category here</a:t>
                      </a:r>
                    </a:p>
                  </a:txBody>
                  <a:tcPr marL="126000" marR="126000" marT="108000" marB="108000">
                    <a:lnL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6A9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List your category here</a:t>
                      </a:r>
                    </a:p>
                    <a:p>
                      <a:pPr marL="174625" marR="0" lvl="0" indent="-174625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6A9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List your category here</a:t>
                      </a:r>
                    </a:p>
                  </a:txBody>
                  <a:tcPr marL="126000" marR="126000" marT="108000" marB="108000">
                    <a:lnL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390434"/>
                  </a:ext>
                </a:extLst>
              </a:tr>
              <a:tr h="9799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noProof="0" dirty="0">
                          <a:solidFill>
                            <a:schemeClr val="accent4"/>
                          </a:solidFill>
                        </a:rPr>
                        <a:t>$25 bn</a:t>
                      </a:r>
                    </a:p>
                  </a:txBody>
                  <a:tcPr marL="126000" marR="126000" marT="108000" marB="108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noProof="0" dirty="0">
                          <a:solidFill>
                            <a:schemeClr val="accent4"/>
                          </a:solidFill>
                        </a:rPr>
                        <a:t>25%</a:t>
                      </a:r>
                    </a:p>
                  </a:txBody>
                  <a:tcPr marL="126000" marR="126000" marT="108000" marB="108000" anchor="ctr">
                    <a:lnL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noProof="0" dirty="0">
                          <a:solidFill>
                            <a:schemeClr val="accent4"/>
                          </a:solidFill>
                        </a:rPr>
                        <a:t>10%</a:t>
                      </a:r>
                    </a:p>
                  </a:txBody>
                  <a:tcPr marL="126000" marR="126000" marT="108000" marB="108000" anchor="ctr">
                    <a:lnL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noProof="0" dirty="0">
                          <a:solidFill>
                            <a:schemeClr val="tx1"/>
                          </a:solidFill>
                        </a:rPr>
                        <a:t>List your category here</a:t>
                      </a:r>
                    </a:p>
                    <a:p>
                      <a:pPr marL="174625" marR="0" lvl="0" indent="-174625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noProof="0" dirty="0">
                          <a:solidFill>
                            <a:schemeClr val="tx1"/>
                          </a:solidFill>
                        </a:rPr>
                        <a:t>List your category here</a:t>
                      </a:r>
                    </a:p>
                  </a:txBody>
                  <a:tcPr marL="126000" marR="126000" marT="108000" marB="108000">
                    <a:lnL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6A9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List your category here</a:t>
                      </a:r>
                    </a:p>
                    <a:p>
                      <a:pPr marL="174625" marR="0" lvl="0" indent="-174625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6A9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List your category here</a:t>
                      </a:r>
                    </a:p>
                  </a:txBody>
                  <a:tcPr marL="126000" marR="126000" marT="108000" marB="108000">
                    <a:lnL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280721"/>
                  </a:ext>
                </a:extLst>
              </a:tr>
            </a:tbl>
          </a:graphicData>
        </a:graphic>
      </p:graphicFrame>
      <p:grpSp>
        <p:nvGrpSpPr>
          <p:cNvPr id="60" name="Group 59">
            <a:extLst>
              <a:ext uri="{FF2B5EF4-FFF2-40B4-BE49-F238E27FC236}">
                <a16:creationId xmlns:a16="http://schemas.microsoft.com/office/drawing/2014/main" id="{E50D36F6-930A-105A-4C55-E3426D7FD2B3}"/>
              </a:ext>
            </a:extLst>
          </p:cNvPr>
          <p:cNvGrpSpPr/>
          <p:nvPr/>
        </p:nvGrpSpPr>
        <p:grpSpPr>
          <a:xfrm>
            <a:off x="2541890" y="1418263"/>
            <a:ext cx="8388428" cy="1364451"/>
            <a:chOff x="2541890" y="1124744"/>
            <a:chExt cx="8388428" cy="1364451"/>
          </a:xfrm>
        </p:grpSpPr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F9FF08EF-0948-3CDB-020E-E347397783F8}"/>
                </a:ext>
              </a:extLst>
            </p:cNvPr>
            <p:cNvGrpSpPr/>
            <p:nvPr/>
          </p:nvGrpSpPr>
          <p:grpSpPr>
            <a:xfrm>
              <a:off x="5483124" y="1124744"/>
              <a:ext cx="1139746" cy="1364451"/>
              <a:chOff x="4972695" y="1385742"/>
              <a:chExt cx="1139746" cy="1364451"/>
            </a:xfrm>
          </p:grpSpPr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DB8FC691-C8AE-999C-7044-1CF387C5A73D}"/>
                  </a:ext>
                </a:extLst>
              </p:cNvPr>
              <p:cNvGrpSpPr/>
              <p:nvPr/>
            </p:nvGrpSpPr>
            <p:grpSpPr>
              <a:xfrm>
                <a:off x="4972695" y="1385742"/>
                <a:ext cx="1139745" cy="1364451"/>
                <a:chOff x="4972695" y="1385742"/>
                <a:chExt cx="1139745" cy="1364451"/>
              </a:xfrm>
            </p:grpSpPr>
            <p:sp>
              <p:nvSpPr>
                <p:cNvPr id="98" name="Freeform 7">
                  <a:extLst>
                    <a:ext uri="{FF2B5EF4-FFF2-40B4-BE49-F238E27FC236}">
                      <a16:creationId xmlns:a16="http://schemas.microsoft.com/office/drawing/2014/main" id="{3F423920-3EEF-3E37-F95B-4AB2D23459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>
                  <a:off x="4907968" y="1545720"/>
                  <a:ext cx="1269200" cy="1139745"/>
                </a:xfrm>
                <a:prstGeom prst="homePlate">
                  <a:avLst>
                    <a:gd name="adj" fmla="val 27461"/>
                  </a:avLst>
                </a:prstGeom>
                <a:solidFill>
                  <a:schemeClr val="tx2">
                    <a:alpha val="50000"/>
                  </a:schemeClr>
                </a:solidFill>
                <a:ln w="31750" cap="rnd">
                  <a:noFill/>
                  <a:prstDash val="solid"/>
                  <a:round/>
                </a:ln>
                <a:effectLst/>
              </p:spPr>
              <p:txBody>
                <a:bodyPr wrap="square" lIns="36000" tIns="72000" rIns="36000" bIns="72000" numCol="1" anchor="ctr">
                  <a:noAutofit/>
                </a:bodyPr>
                <a:lstStyle/>
                <a:p>
                  <a:pPr algn="ctr" defTabSz="685800"/>
                  <a:endParaRPr lang="en-US" sz="1600" dirty="0">
                    <a:solidFill>
                      <a:srgbClr val="535353"/>
                    </a:solidFill>
                  </a:endParaRPr>
                </a:p>
              </p:txBody>
            </p:sp>
            <p:sp>
              <p:nvSpPr>
                <p:cNvPr id="99" name="Freeform 7">
                  <a:extLst>
                    <a:ext uri="{FF2B5EF4-FFF2-40B4-BE49-F238E27FC236}">
                      <a16:creationId xmlns:a16="http://schemas.microsoft.com/office/drawing/2014/main" id="{5092A011-3310-225B-E5AF-FA081DD0C5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>
                  <a:off x="4907968" y="1450469"/>
                  <a:ext cx="1269200" cy="1139745"/>
                </a:xfrm>
                <a:prstGeom prst="homePlate">
                  <a:avLst>
                    <a:gd name="adj" fmla="val 27461"/>
                  </a:avLst>
                </a:prstGeom>
                <a:solidFill>
                  <a:schemeClr val="tx2"/>
                </a:solidFill>
                <a:ln w="31750" cap="rnd">
                  <a:noFill/>
                  <a:prstDash val="solid"/>
                  <a:round/>
                </a:ln>
                <a:effectLst/>
              </p:spPr>
              <p:txBody>
                <a:bodyPr wrap="square" lIns="36000" tIns="72000" rIns="36000" bIns="72000" numCol="1" anchor="ctr">
                  <a:noAutofit/>
                </a:bodyPr>
                <a:lstStyle/>
                <a:p>
                  <a:pPr algn="ctr" defTabSz="685800"/>
                  <a:endParaRPr lang="en-US" sz="1600" dirty="0">
                    <a:solidFill>
                      <a:srgbClr val="535353"/>
                    </a:solidFill>
                  </a:endParaRPr>
                </a:p>
              </p:txBody>
            </p:sp>
          </p:grpSp>
          <p:sp>
            <p:nvSpPr>
              <p:cNvPr id="97" name="Textfeld 61">
                <a:extLst>
                  <a:ext uri="{FF2B5EF4-FFF2-40B4-BE49-F238E27FC236}">
                    <a16:creationId xmlns:a16="http://schemas.microsoft.com/office/drawing/2014/main" id="{B78D57AF-D05D-2ABE-7149-19C4C36066E8}"/>
                  </a:ext>
                </a:extLst>
              </p:cNvPr>
              <p:cNvSpPr txBox="1"/>
              <p:nvPr/>
            </p:nvSpPr>
            <p:spPr>
              <a:xfrm>
                <a:off x="4972696" y="1385742"/>
                <a:ext cx="1139745" cy="1007151"/>
              </a:xfrm>
              <a:prstGeom prst="rect">
                <a:avLst/>
              </a:prstGeom>
              <a:noFill/>
            </p:spPr>
            <p:txBody>
              <a:bodyPr wrap="square" lIns="36000" tIns="108000" rIns="3600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600" spc="20" dirty="0">
                    <a:solidFill>
                      <a:schemeClr val="bg1"/>
                    </a:solidFill>
                  </a:rPr>
                  <a:t>Share of </a:t>
                </a:r>
                <a:r>
                  <a:rPr kumimoji="0" lang="en-US" sz="1600" b="1" i="0" u="none" strike="noStrike" kern="1200" cap="none" spc="2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</a:rPr>
                  <a:t>Company´s Profit</a:t>
                </a:r>
              </a:p>
            </p:txBody>
          </p:sp>
        </p:grp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7C24B245-E2B6-4A89-5EB4-4E7D47C63877}"/>
                </a:ext>
              </a:extLst>
            </p:cNvPr>
            <p:cNvGrpSpPr/>
            <p:nvPr/>
          </p:nvGrpSpPr>
          <p:grpSpPr>
            <a:xfrm>
              <a:off x="4012507" y="1124744"/>
              <a:ext cx="1139746" cy="1364451"/>
              <a:chOff x="4972695" y="1385742"/>
              <a:chExt cx="1139746" cy="1364451"/>
            </a:xfrm>
          </p:grpSpPr>
          <p:grpSp>
            <p:nvGrpSpPr>
              <p:cNvPr id="91" name="Group 90">
                <a:extLst>
                  <a:ext uri="{FF2B5EF4-FFF2-40B4-BE49-F238E27FC236}">
                    <a16:creationId xmlns:a16="http://schemas.microsoft.com/office/drawing/2014/main" id="{864C043C-5A14-ED7C-680B-C20BFA31A4D2}"/>
                  </a:ext>
                </a:extLst>
              </p:cNvPr>
              <p:cNvGrpSpPr/>
              <p:nvPr/>
            </p:nvGrpSpPr>
            <p:grpSpPr>
              <a:xfrm>
                <a:off x="4972695" y="1385742"/>
                <a:ext cx="1139745" cy="1364451"/>
                <a:chOff x="4972695" y="1385742"/>
                <a:chExt cx="1139745" cy="1364451"/>
              </a:xfrm>
            </p:grpSpPr>
            <p:sp>
              <p:nvSpPr>
                <p:cNvPr id="94" name="Freeform 7">
                  <a:extLst>
                    <a:ext uri="{FF2B5EF4-FFF2-40B4-BE49-F238E27FC236}">
                      <a16:creationId xmlns:a16="http://schemas.microsoft.com/office/drawing/2014/main" id="{60FE5D05-52E4-55C5-3047-8312885011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>
                  <a:off x="4907968" y="1545720"/>
                  <a:ext cx="1269200" cy="1139745"/>
                </a:xfrm>
                <a:prstGeom prst="homePlate">
                  <a:avLst>
                    <a:gd name="adj" fmla="val 27461"/>
                  </a:avLst>
                </a:prstGeom>
                <a:solidFill>
                  <a:schemeClr val="tx2">
                    <a:alpha val="50000"/>
                  </a:schemeClr>
                </a:solidFill>
                <a:ln w="31750" cap="rnd">
                  <a:noFill/>
                  <a:prstDash val="solid"/>
                  <a:round/>
                </a:ln>
                <a:effectLst/>
              </p:spPr>
              <p:txBody>
                <a:bodyPr wrap="square" lIns="36000" tIns="72000" rIns="36000" bIns="72000" numCol="1" anchor="ctr">
                  <a:noAutofit/>
                </a:bodyPr>
                <a:lstStyle/>
                <a:p>
                  <a:pPr algn="ctr" defTabSz="685800"/>
                  <a:endParaRPr lang="en-US" sz="1600" dirty="0">
                    <a:solidFill>
                      <a:srgbClr val="535353"/>
                    </a:solidFill>
                  </a:endParaRPr>
                </a:p>
              </p:txBody>
            </p:sp>
            <p:sp>
              <p:nvSpPr>
                <p:cNvPr id="95" name="Freeform 7">
                  <a:extLst>
                    <a:ext uri="{FF2B5EF4-FFF2-40B4-BE49-F238E27FC236}">
                      <a16:creationId xmlns:a16="http://schemas.microsoft.com/office/drawing/2014/main" id="{5BF2F707-C05D-8A94-61DA-84A23C96395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>
                  <a:off x="4907968" y="1450469"/>
                  <a:ext cx="1269200" cy="1139745"/>
                </a:xfrm>
                <a:prstGeom prst="homePlate">
                  <a:avLst>
                    <a:gd name="adj" fmla="val 27461"/>
                  </a:avLst>
                </a:prstGeom>
                <a:solidFill>
                  <a:schemeClr val="tx2"/>
                </a:solidFill>
                <a:ln w="31750" cap="rnd">
                  <a:noFill/>
                  <a:prstDash val="solid"/>
                  <a:round/>
                </a:ln>
                <a:effectLst/>
              </p:spPr>
              <p:txBody>
                <a:bodyPr wrap="square" lIns="36000" tIns="72000" rIns="36000" bIns="72000" numCol="1" anchor="ctr">
                  <a:noAutofit/>
                </a:bodyPr>
                <a:lstStyle/>
                <a:p>
                  <a:pPr algn="ctr" defTabSz="685800"/>
                  <a:endParaRPr lang="en-US" sz="1600" dirty="0">
                    <a:solidFill>
                      <a:srgbClr val="535353"/>
                    </a:solidFill>
                  </a:endParaRPr>
                </a:p>
              </p:txBody>
            </p:sp>
          </p:grpSp>
          <p:sp>
            <p:nvSpPr>
              <p:cNvPr id="92" name="Textfeld 61">
                <a:extLst>
                  <a:ext uri="{FF2B5EF4-FFF2-40B4-BE49-F238E27FC236}">
                    <a16:creationId xmlns:a16="http://schemas.microsoft.com/office/drawing/2014/main" id="{2C9AE721-2E55-516D-31BB-0BEFDC5134AE}"/>
                  </a:ext>
                </a:extLst>
              </p:cNvPr>
              <p:cNvSpPr txBox="1"/>
              <p:nvPr/>
            </p:nvSpPr>
            <p:spPr>
              <a:xfrm>
                <a:off x="4972696" y="1385742"/>
                <a:ext cx="1139745" cy="1007151"/>
              </a:xfrm>
              <a:prstGeom prst="rect">
                <a:avLst/>
              </a:prstGeom>
              <a:noFill/>
            </p:spPr>
            <p:txBody>
              <a:bodyPr wrap="square" lIns="36000" tIns="108000" rIns="3600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i="0" u="none" strike="noStrike" kern="1200" cap="none" spc="2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</a:rPr>
                  <a:t>Share of</a:t>
                </a:r>
              </a:p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600" b="1" spc="20" dirty="0">
                    <a:solidFill>
                      <a:schemeClr val="bg1"/>
                    </a:solidFill>
                  </a:rPr>
                  <a:t>Company´s</a:t>
                </a:r>
                <a:r>
                  <a:rPr kumimoji="0" lang="en-US" sz="1600" b="1" i="0" u="none" strike="noStrike" kern="1200" cap="none" spc="2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</a:rPr>
                  <a:t> Turnover</a:t>
                </a:r>
              </a:p>
            </p:txBody>
          </p:sp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2D093D3D-AD8F-AF7E-FB1D-DA8C1E1A4D89}"/>
                </a:ext>
              </a:extLst>
            </p:cNvPr>
            <p:cNvGrpSpPr/>
            <p:nvPr/>
          </p:nvGrpSpPr>
          <p:grpSpPr>
            <a:xfrm>
              <a:off x="2541890" y="1124744"/>
              <a:ext cx="1139746" cy="1364451"/>
              <a:chOff x="4972695" y="1385742"/>
              <a:chExt cx="1139746" cy="1364451"/>
            </a:xfrm>
          </p:grpSpPr>
          <p:grpSp>
            <p:nvGrpSpPr>
              <p:cNvPr id="87" name="Group 86">
                <a:extLst>
                  <a:ext uri="{FF2B5EF4-FFF2-40B4-BE49-F238E27FC236}">
                    <a16:creationId xmlns:a16="http://schemas.microsoft.com/office/drawing/2014/main" id="{5EC25D4F-FEE5-FEBB-54ED-B0EBF14DEFBB}"/>
                  </a:ext>
                </a:extLst>
              </p:cNvPr>
              <p:cNvGrpSpPr/>
              <p:nvPr/>
            </p:nvGrpSpPr>
            <p:grpSpPr>
              <a:xfrm>
                <a:off x="4972695" y="1385742"/>
                <a:ext cx="1139745" cy="1364451"/>
                <a:chOff x="4972695" y="1385742"/>
                <a:chExt cx="1139745" cy="1364451"/>
              </a:xfrm>
            </p:grpSpPr>
            <p:sp>
              <p:nvSpPr>
                <p:cNvPr id="89" name="Freeform 7">
                  <a:extLst>
                    <a:ext uri="{FF2B5EF4-FFF2-40B4-BE49-F238E27FC236}">
                      <a16:creationId xmlns:a16="http://schemas.microsoft.com/office/drawing/2014/main" id="{321A8BC9-5927-B504-D29E-195F6C6336D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>
                  <a:off x="4907968" y="1545720"/>
                  <a:ext cx="1269200" cy="1139745"/>
                </a:xfrm>
                <a:prstGeom prst="homePlate">
                  <a:avLst>
                    <a:gd name="adj" fmla="val 27461"/>
                  </a:avLst>
                </a:prstGeom>
                <a:solidFill>
                  <a:schemeClr val="tx2">
                    <a:alpha val="50000"/>
                  </a:schemeClr>
                </a:solidFill>
                <a:ln w="31750" cap="rnd">
                  <a:noFill/>
                  <a:prstDash val="solid"/>
                  <a:round/>
                </a:ln>
                <a:effectLst/>
              </p:spPr>
              <p:txBody>
                <a:bodyPr wrap="square" lIns="36000" tIns="72000" rIns="36000" bIns="72000" numCol="1" anchor="ctr">
                  <a:noAutofit/>
                </a:bodyPr>
                <a:lstStyle/>
                <a:p>
                  <a:pPr algn="ctr" defTabSz="685800"/>
                  <a:endParaRPr lang="en-US" sz="1600" dirty="0">
                    <a:solidFill>
                      <a:srgbClr val="535353"/>
                    </a:solidFill>
                  </a:endParaRPr>
                </a:p>
              </p:txBody>
            </p:sp>
            <p:sp>
              <p:nvSpPr>
                <p:cNvPr id="90" name="Freeform 7">
                  <a:extLst>
                    <a:ext uri="{FF2B5EF4-FFF2-40B4-BE49-F238E27FC236}">
                      <a16:creationId xmlns:a16="http://schemas.microsoft.com/office/drawing/2014/main" id="{F5EB1AF2-6A21-DF33-FE0D-FE9ADDF208B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>
                  <a:off x="4907968" y="1450469"/>
                  <a:ext cx="1269200" cy="1139745"/>
                </a:xfrm>
                <a:prstGeom prst="homePlate">
                  <a:avLst>
                    <a:gd name="adj" fmla="val 27461"/>
                  </a:avLst>
                </a:prstGeom>
                <a:solidFill>
                  <a:schemeClr val="tx2"/>
                </a:solidFill>
                <a:ln w="31750" cap="rnd">
                  <a:noFill/>
                  <a:prstDash val="solid"/>
                  <a:round/>
                </a:ln>
                <a:effectLst/>
              </p:spPr>
              <p:txBody>
                <a:bodyPr wrap="square" lIns="36000" tIns="72000" rIns="36000" bIns="72000" numCol="1" anchor="ctr">
                  <a:noAutofit/>
                </a:bodyPr>
                <a:lstStyle/>
                <a:p>
                  <a:pPr algn="ctr" defTabSz="685800"/>
                  <a:endParaRPr lang="en-US" sz="1600" dirty="0">
                    <a:solidFill>
                      <a:srgbClr val="535353"/>
                    </a:solidFill>
                  </a:endParaRPr>
                </a:p>
              </p:txBody>
            </p:sp>
          </p:grpSp>
          <p:sp>
            <p:nvSpPr>
              <p:cNvPr id="88" name="Textfeld 61">
                <a:extLst>
                  <a:ext uri="{FF2B5EF4-FFF2-40B4-BE49-F238E27FC236}">
                    <a16:creationId xmlns:a16="http://schemas.microsoft.com/office/drawing/2014/main" id="{977EADB1-F13B-69FA-60AD-B4D3EF1A7B6C}"/>
                  </a:ext>
                </a:extLst>
              </p:cNvPr>
              <p:cNvSpPr txBox="1"/>
              <p:nvPr/>
            </p:nvSpPr>
            <p:spPr>
              <a:xfrm>
                <a:off x="4972696" y="1385742"/>
                <a:ext cx="1139745" cy="1007151"/>
              </a:xfrm>
              <a:prstGeom prst="rect">
                <a:avLst/>
              </a:prstGeom>
              <a:noFill/>
            </p:spPr>
            <p:txBody>
              <a:bodyPr wrap="square" lIns="36000" tIns="108000" rIns="3600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i="0" u="none" strike="noStrike" kern="1200" cap="none" spc="2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</a:rPr>
                  <a:t>Business </a:t>
                </a:r>
                <a:r>
                  <a:rPr kumimoji="0" lang="en-US" sz="1600" b="1" i="0" u="none" strike="noStrike" kern="1200" cap="none" spc="2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</a:rPr>
                  <a:t>Unit Turnover</a:t>
                </a:r>
              </a:p>
            </p:txBody>
          </p:sp>
        </p:grp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C8692C1F-BDDA-8021-B1E5-A4F2180FF49F}"/>
                </a:ext>
              </a:extLst>
            </p:cNvPr>
            <p:cNvGrpSpPr/>
            <p:nvPr/>
          </p:nvGrpSpPr>
          <p:grpSpPr>
            <a:xfrm>
              <a:off x="7398403" y="1124744"/>
              <a:ext cx="1139746" cy="1364451"/>
              <a:chOff x="4972695" y="1385742"/>
              <a:chExt cx="1139746" cy="1364451"/>
            </a:xfrm>
          </p:grpSpPr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1BC62AFE-EBFD-B66A-256D-1625362A3530}"/>
                  </a:ext>
                </a:extLst>
              </p:cNvPr>
              <p:cNvGrpSpPr/>
              <p:nvPr/>
            </p:nvGrpSpPr>
            <p:grpSpPr>
              <a:xfrm>
                <a:off x="4972695" y="1385742"/>
                <a:ext cx="1139745" cy="1364451"/>
                <a:chOff x="4972695" y="1385742"/>
                <a:chExt cx="1139745" cy="1364451"/>
              </a:xfrm>
            </p:grpSpPr>
            <p:sp>
              <p:nvSpPr>
                <p:cNvPr id="85" name="Freeform 7">
                  <a:extLst>
                    <a:ext uri="{FF2B5EF4-FFF2-40B4-BE49-F238E27FC236}">
                      <a16:creationId xmlns:a16="http://schemas.microsoft.com/office/drawing/2014/main" id="{5CBE69A5-C0B3-54F0-E4A9-A36D0A7D8E1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>
                  <a:off x="4907968" y="1545720"/>
                  <a:ext cx="1269200" cy="1139745"/>
                </a:xfrm>
                <a:prstGeom prst="homePlate">
                  <a:avLst>
                    <a:gd name="adj" fmla="val 27461"/>
                  </a:avLst>
                </a:prstGeom>
                <a:solidFill>
                  <a:schemeClr val="tx2">
                    <a:alpha val="50000"/>
                  </a:schemeClr>
                </a:solidFill>
                <a:ln w="31750" cap="rnd">
                  <a:noFill/>
                  <a:prstDash val="solid"/>
                  <a:round/>
                </a:ln>
                <a:effectLst/>
              </p:spPr>
              <p:txBody>
                <a:bodyPr wrap="square" lIns="36000" tIns="72000" rIns="36000" bIns="72000" numCol="1" anchor="ctr">
                  <a:noAutofit/>
                </a:bodyPr>
                <a:lstStyle/>
                <a:p>
                  <a:pPr algn="ctr" defTabSz="685800"/>
                  <a:endParaRPr lang="en-US" sz="1600" dirty="0">
                    <a:solidFill>
                      <a:srgbClr val="535353"/>
                    </a:solidFill>
                  </a:endParaRPr>
                </a:p>
              </p:txBody>
            </p:sp>
            <p:sp>
              <p:nvSpPr>
                <p:cNvPr id="86" name="Freeform 7">
                  <a:extLst>
                    <a:ext uri="{FF2B5EF4-FFF2-40B4-BE49-F238E27FC236}">
                      <a16:creationId xmlns:a16="http://schemas.microsoft.com/office/drawing/2014/main" id="{764E5608-4EEA-09FF-AE60-BA2CA7A6CD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>
                  <a:off x="4907968" y="1450469"/>
                  <a:ext cx="1269200" cy="1139745"/>
                </a:xfrm>
                <a:prstGeom prst="homePlate">
                  <a:avLst>
                    <a:gd name="adj" fmla="val 27461"/>
                  </a:avLst>
                </a:prstGeom>
                <a:solidFill>
                  <a:schemeClr val="tx2"/>
                </a:solidFill>
                <a:ln w="31750" cap="rnd">
                  <a:noFill/>
                  <a:prstDash val="solid"/>
                  <a:round/>
                </a:ln>
                <a:effectLst/>
              </p:spPr>
              <p:txBody>
                <a:bodyPr wrap="square" lIns="36000" tIns="72000" rIns="36000" bIns="72000" numCol="1" anchor="ctr">
                  <a:noAutofit/>
                </a:bodyPr>
                <a:lstStyle/>
                <a:p>
                  <a:pPr algn="ctr" defTabSz="685800"/>
                  <a:endParaRPr lang="en-US" sz="1600" dirty="0">
                    <a:solidFill>
                      <a:srgbClr val="535353"/>
                    </a:solidFill>
                  </a:endParaRPr>
                </a:p>
              </p:txBody>
            </p:sp>
          </p:grpSp>
          <p:sp>
            <p:nvSpPr>
              <p:cNvPr id="84" name="Textfeld 61">
                <a:extLst>
                  <a:ext uri="{FF2B5EF4-FFF2-40B4-BE49-F238E27FC236}">
                    <a16:creationId xmlns:a16="http://schemas.microsoft.com/office/drawing/2014/main" id="{9F3C2089-391A-66BE-27A7-CF58DA3E7A8B}"/>
                  </a:ext>
                </a:extLst>
              </p:cNvPr>
              <p:cNvSpPr txBox="1"/>
              <p:nvPr/>
            </p:nvSpPr>
            <p:spPr>
              <a:xfrm>
                <a:off x="4972696" y="1385742"/>
                <a:ext cx="1139745" cy="1007151"/>
              </a:xfrm>
              <a:prstGeom prst="rect">
                <a:avLst/>
              </a:prstGeom>
              <a:noFill/>
            </p:spPr>
            <p:txBody>
              <a:bodyPr wrap="square" lIns="36000" tIns="108000" rIns="3600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i="0" u="none" strike="noStrike" kern="1200" cap="none" spc="2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</a:rPr>
                  <a:t>Key Categories</a:t>
                </a:r>
              </a:p>
            </p:txBody>
          </p:sp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2ED0BCD4-61C7-2BFE-DC0D-37D9D1A65D25}"/>
                </a:ext>
              </a:extLst>
            </p:cNvPr>
            <p:cNvGrpSpPr/>
            <p:nvPr/>
          </p:nvGrpSpPr>
          <p:grpSpPr>
            <a:xfrm>
              <a:off x="9790572" y="1124744"/>
              <a:ext cx="1139746" cy="1364451"/>
              <a:chOff x="4972695" y="1385742"/>
              <a:chExt cx="1139746" cy="1364451"/>
            </a:xfrm>
          </p:grpSpPr>
          <p:grpSp>
            <p:nvGrpSpPr>
              <p:cNvPr id="79" name="Group 78">
                <a:extLst>
                  <a:ext uri="{FF2B5EF4-FFF2-40B4-BE49-F238E27FC236}">
                    <a16:creationId xmlns:a16="http://schemas.microsoft.com/office/drawing/2014/main" id="{16EDB038-5521-C8D5-084F-98256A29F753}"/>
                  </a:ext>
                </a:extLst>
              </p:cNvPr>
              <p:cNvGrpSpPr/>
              <p:nvPr/>
            </p:nvGrpSpPr>
            <p:grpSpPr>
              <a:xfrm>
                <a:off x="4972695" y="1385742"/>
                <a:ext cx="1139745" cy="1364451"/>
                <a:chOff x="4972695" y="1385742"/>
                <a:chExt cx="1139745" cy="1364451"/>
              </a:xfrm>
            </p:grpSpPr>
            <p:sp>
              <p:nvSpPr>
                <p:cNvPr id="81" name="Freeform 7">
                  <a:extLst>
                    <a:ext uri="{FF2B5EF4-FFF2-40B4-BE49-F238E27FC236}">
                      <a16:creationId xmlns:a16="http://schemas.microsoft.com/office/drawing/2014/main" id="{D05E6EAE-2C10-76D4-8B32-B4C070E3367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>
                  <a:off x="4907968" y="1545720"/>
                  <a:ext cx="1269200" cy="1139745"/>
                </a:xfrm>
                <a:prstGeom prst="homePlate">
                  <a:avLst>
                    <a:gd name="adj" fmla="val 27461"/>
                  </a:avLst>
                </a:prstGeom>
                <a:solidFill>
                  <a:schemeClr val="tx2">
                    <a:alpha val="50000"/>
                  </a:schemeClr>
                </a:solidFill>
                <a:ln w="31750" cap="rnd">
                  <a:noFill/>
                  <a:prstDash val="solid"/>
                  <a:round/>
                </a:ln>
                <a:effectLst/>
              </p:spPr>
              <p:txBody>
                <a:bodyPr wrap="square" lIns="36000" tIns="72000" rIns="36000" bIns="72000" numCol="1" anchor="ctr">
                  <a:noAutofit/>
                </a:bodyPr>
                <a:lstStyle/>
                <a:p>
                  <a:pPr algn="ctr" defTabSz="685800"/>
                  <a:endParaRPr lang="en-US" sz="1600" dirty="0">
                    <a:solidFill>
                      <a:srgbClr val="535353"/>
                    </a:solidFill>
                  </a:endParaRPr>
                </a:p>
              </p:txBody>
            </p:sp>
            <p:sp>
              <p:nvSpPr>
                <p:cNvPr id="82" name="Freeform 7">
                  <a:extLst>
                    <a:ext uri="{FF2B5EF4-FFF2-40B4-BE49-F238E27FC236}">
                      <a16:creationId xmlns:a16="http://schemas.microsoft.com/office/drawing/2014/main" id="{6179405C-E5C9-8A04-9E46-05971AC6E62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>
                  <a:off x="4907968" y="1450469"/>
                  <a:ext cx="1269200" cy="1139745"/>
                </a:xfrm>
                <a:prstGeom prst="homePlate">
                  <a:avLst>
                    <a:gd name="adj" fmla="val 27461"/>
                  </a:avLst>
                </a:prstGeom>
                <a:solidFill>
                  <a:schemeClr val="tx2"/>
                </a:solidFill>
                <a:ln w="31750" cap="rnd">
                  <a:noFill/>
                  <a:prstDash val="solid"/>
                  <a:round/>
                </a:ln>
                <a:effectLst/>
              </p:spPr>
              <p:txBody>
                <a:bodyPr wrap="square" lIns="36000" tIns="72000" rIns="36000" bIns="72000" numCol="1" anchor="ctr">
                  <a:noAutofit/>
                </a:bodyPr>
                <a:lstStyle/>
                <a:p>
                  <a:pPr algn="ctr" defTabSz="685800"/>
                  <a:endParaRPr lang="en-US" sz="1600" dirty="0">
                    <a:solidFill>
                      <a:srgbClr val="535353"/>
                    </a:solidFill>
                  </a:endParaRPr>
                </a:p>
              </p:txBody>
            </p:sp>
          </p:grpSp>
          <p:sp>
            <p:nvSpPr>
              <p:cNvPr id="80" name="Textfeld 61">
                <a:extLst>
                  <a:ext uri="{FF2B5EF4-FFF2-40B4-BE49-F238E27FC236}">
                    <a16:creationId xmlns:a16="http://schemas.microsoft.com/office/drawing/2014/main" id="{951A035C-AFDF-679B-1003-04088296570E}"/>
                  </a:ext>
                </a:extLst>
              </p:cNvPr>
              <p:cNvSpPr txBox="1"/>
              <p:nvPr/>
            </p:nvSpPr>
            <p:spPr>
              <a:xfrm>
                <a:off x="4972696" y="1385742"/>
                <a:ext cx="1139745" cy="1007151"/>
              </a:xfrm>
              <a:prstGeom prst="rect">
                <a:avLst/>
              </a:prstGeom>
              <a:noFill/>
            </p:spPr>
            <p:txBody>
              <a:bodyPr wrap="square" lIns="36000" tIns="108000" rIns="36000" rtlCol="0" anchor="ctr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i="0" u="none" strike="noStrike" kern="1200" cap="none" spc="2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</a:rPr>
                  <a:t>Major Brands</a:t>
                </a:r>
              </a:p>
            </p:txBody>
          </p:sp>
        </p:grpSp>
      </p:grpSp>
      <p:sp>
        <p:nvSpPr>
          <p:cNvPr id="5" name="Freeform 48">
            <a:extLst>
              <a:ext uri="{FF2B5EF4-FFF2-40B4-BE49-F238E27FC236}">
                <a16:creationId xmlns:a16="http://schemas.microsoft.com/office/drawing/2014/main" id="{DC5D6F22-2113-CBB1-7A2C-DEF63C7DFDE5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210500" y="1766723"/>
            <a:ext cx="713550" cy="668836"/>
          </a:xfrm>
          <a:custGeom>
            <a:avLst/>
            <a:gdLst>
              <a:gd name="T0" fmla="*/ 157 w 274"/>
              <a:gd name="T1" fmla="*/ 136 h 257"/>
              <a:gd name="T2" fmla="*/ 175 w 274"/>
              <a:gd name="T3" fmla="*/ 123 h 257"/>
              <a:gd name="T4" fmla="*/ 175 w 274"/>
              <a:gd name="T5" fmla="*/ 123 h 257"/>
              <a:gd name="T6" fmla="*/ 192 w 274"/>
              <a:gd name="T7" fmla="*/ 136 h 257"/>
              <a:gd name="T8" fmla="*/ 192 w 274"/>
              <a:gd name="T9" fmla="*/ 220 h 257"/>
              <a:gd name="T10" fmla="*/ 175 w 274"/>
              <a:gd name="T11" fmla="*/ 233 h 257"/>
              <a:gd name="T12" fmla="*/ 175 w 274"/>
              <a:gd name="T13" fmla="*/ 233 h 257"/>
              <a:gd name="T14" fmla="*/ 157 w 274"/>
              <a:gd name="T15" fmla="*/ 220 h 257"/>
              <a:gd name="T16" fmla="*/ 157 w 274"/>
              <a:gd name="T17" fmla="*/ 136 h 257"/>
              <a:gd name="T18" fmla="*/ 220 w 274"/>
              <a:gd name="T19" fmla="*/ 220 h 257"/>
              <a:gd name="T20" fmla="*/ 237 w 274"/>
              <a:gd name="T21" fmla="*/ 233 h 257"/>
              <a:gd name="T22" fmla="*/ 237 w 274"/>
              <a:gd name="T23" fmla="*/ 233 h 257"/>
              <a:gd name="T24" fmla="*/ 254 w 274"/>
              <a:gd name="T25" fmla="*/ 220 h 257"/>
              <a:gd name="T26" fmla="*/ 254 w 274"/>
              <a:gd name="T27" fmla="*/ 92 h 257"/>
              <a:gd name="T28" fmla="*/ 237 w 274"/>
              <a:gd name="T29" fmla="*/ 79 h 257"/>
              <a:gd name="T30" fmla="*/ 237 w 274"/>
              <a:gd name="T31" fmla="*/ 79 h 257"/>
              <a:gd name="T32" fmla="*/ 220 w 274"/>
              <a:gd name="T33" fmla="*/ 92 h 257"/>
              <a:gd name="T34" fmla="*/ 220 w 274"/>
              <a:gd name="T35" fmla="*/ 220 h 257"/>
              <a:gd name="T36" fmla="*/ 95 w 274"/>
              <a:gd name="T37" fmla="*/ 220 h 257"/>
              <a:gd name="T38" fmla="*/ 112 w 274"/>
              <a:gd name="T39" fmla="*/ 233 h 257"/>
              <a:gd name="T40" fmla="*/ 112 w 274"/>
              <a:gd name="T41" fmla="*/ 233 h 257"/>
              <a:gd name="T42" fmla="*/ 130 w 274"/>
              <a:gd name="T43" fmla="*/ 220 h 257"/>
              <a:gd name="T44" fmla="*/ 130 w 274"/>
              <a:gd name="T45" fmla="*/ 112 h 257"/>
              <a:gd name="T46" fmla="*/ 112 w 274"/>
              <a:gd name="T47" fmla="*/ 99 h 257"/>
              <a:gd name="T48" fmla="*/ 112 w 274"/>
              <a:gd name="T49" fmla="*/ 99 h 257"/>
              <a:gd name="T50" fmla="*/ 95 w 274"/>
              <a:gd name="T51" fmla="*/ 112 h 257"/>
              <a:gd name="T52" fmla="*/ 95 w 274"/>
              <a:gd name="T53" fmla="*/ 220 h 257"/>
              <a:gd name="T54" fmla="*/ 33 w 274"/>
              <a:gd name="T55" fmla="*/ 220 h 257"/>
              <a:gd name="T56" fmla="*/ 50 w 274"/>
              <a:gd name="T57" fmla="*/ 233 h 257"/>
              <a:gd name="T58" fmla="*/ 50 w 274"/>
              <a:gd name="T59" fmla="*/ 233 h 257"/>
              <a:gd name="T60" fmla="*/ 67 w 274"/>
              <a:gd name="T61" fmla="*/ 220 h 257"/>
              <a:gd name="T62" fmla="*/ 67 w 274"/>
              <a:gd name="T63" fmla="*/ 161 h 257"/>
              <a:gd name="T64" fmla="*/ 50 w 274"/>
              <a:gd name="T65" fmla="*/ 148 h 257"/>
              <a:gd name="T66" fmla="*/ 50 w 274"/>
              <a:gd name="T67" fmla="*/ 148 h 257"/>
              <a:gd name="T68" fmla="*/ 33 w 274"/>
              <a:gd name="T69" fmla="*/ 161 h 257"/>
              <a:gd name="T70" fmla="*/ 33 w 274"/>
              <a:gd name="T71" fmla="*/ 220 h 257"/>
              <a:gd name="T72" fmla="*/ 0 w 274"/>
              <a:gd name="T73" fmla="*/ 59 h 257"/>
              <a:gd name="T74" fmla="*/ 0 w 274"/>
              <a:gd name="T75" fmla="*/ 257 h 257"/>
              <a:gd name="T76" fmla="*/ 274 w 274"/>
              <a:gd name="T77" fmla="*/ 257 h 257"/>
              <a:gd name="T78" fmla="*/ 41 w 274"/>
              <a:gd name="T79" fmla="*/ 91 h 257"/>
              <a:gd name="T80" fmla="*/ 111 w 274"/>
              <a:gd name="T81" fmla="*/ 45 h 257"/>
              <a:gd name="T82" fmla="*/ 171 w 274"/>
              <a:gd name="T83" fmla="*/ 71 h 257"/>
              <a:gd name="T84" fmla="*/ 251 w 274"/>
              <a:gd name="T85" fmla="*/ 12 h 257"/>
              <a:gd name="T86" fmla="*/ 256 w 274"/>
              <a:gd name="T87" fmla="*/ 50 h 257"/>
              <a:gd name="T88" fmla="*/ 260 w 274"/>
              <a:gd name="T89" fmla="*/ 4 h 257"/>
              <a:gd name="T90" fmla="*/ 213 w 274"/>
              <a:gd name="T91" fmla="*/ 0 h 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74" h="257">
                <a:moveTo>
                  <a:pt x="157" y="136"/>
                </a:moveTo>
                <a:cubicBezTo>
                  <a:pt x="157" y="129"/>
                  <a:pt x="165" y="123"/>
                  <a:pt x="175" y="123"/>
                </a:cubicBezTo>
                <a:cubicBezTo>
                  <a:pt x="175" y="123"/>
                  <a:pt x="175" y="123"/>
                  <a:pt x="175" y="123"/>
                </a:cubicBezTo>
                <a:cubicBezTo>
                  <a:pt x="184" y="123"/>
                  <a:pt x="192" y="129"/>
                  <a:pt x="192" y="136"/>
                </a:cubicBezTo>
                <a:cubicBezTo>
                  <a:pt x="192" y="220"/>
                  <a:pt x="192" y="220"/>
                  <a:pt x="192" y="220"/>
                </a:cubicBezTo>
                <a:cubicBezTo>
                  <a:pt x="192" y="227"/>
                  <a:pt x="184" y="233"/>
                  <a:pt x="175" y="233"/>
                </a:cubicBezTo>
                <a:cubicBezTo>
                  <a:pt x="175" y="233"/>
                  <a:pt x="175" y="233"/>
                  <a:pt x="175" y="233"/>
                </a:cubicBezTo>
                <a:cubicBezTo>
                  <a:pt x="165" y="233"/>
                  <a:pt x="157" y="227"/>
                  <a:pt x="157" y="220"/>
                </a:cubicBezTo>
                <a:lnTo>
                  <a:pt x="157" y="136"/>
                </a:lnTo>
                <a:close/>
                <a:moveTo>
                  <a:pt x="220" y="220"/>
                </a:moveTo>
                <a:cubicBezTo>
                  <a:pt x="220" y="227"/>
                  <a:pt x="227" y="233"/>
                  <a:pt x="237" y="233"/>
                </a:cubicBezTo>
                <a:cubicBezTo>
                  <a:pt x="237" y="233"/>
                  <a:pt x="237" y="233"/>
                  <a:pt x="237" y="233"/>
                </a:cubicBezTo>
                <a:cubicBezTo>
                  <a:pt x="246" y="233"/>
                  <a:pt x="254" y="227"/>
                  <a:pt x="254" y="220"/>
                </a:cubicBezTo>
                <a:cubicBezTo>
                  <a:pt x="254" y="92"/>
                  <a:pt x="254" y="92"/>
                  <a:pt x="254" y="92"/>
                </a:cubicBezTo>
                <a:cubicBezTo>
                  <a:pt x="254" y="85"/>
                  <a:pt x="246" y="79"/>
                  <a:pt x="237" y="79"/>
                </a:cubicBezTo>
                <a:cubicBezTo>
                  <a:pt x="237" y="79"/>
                  <a:pt x="237" y="79"/>
                  <a:pt x="237" y="79"/>
                </a:cubicBezTo>
                <a:cubicBezTo>
                  <a:pt x="227" y="79"/>
                  <a:pt x="220" y="85"/>
                  <a:pt x="220" y="92"/>
                </a:cubicBezTo>
                <a:lnTo>
                  <a:pt x="220" y="220"/>
                </a:lnTo>
                <a:close/>
                <a:moveTo>
                  <a:pt x="95" y="220"/>
                </a:moveTo>
                <a:cubicBezTo>
                  <a:pt x="95" y="227"/>
                  <a:pt x="103" y="233"/>
                  <a:pt x="112" y="233"/>
                </a:cubicBezTo>
                <a:cubicBezTo>
                  <a:pt x="112" y="233"/>
                  <a:pt x="112" y="233"/>
                  <a:pt x="112" y="233"/>
                </a:cubicBezTo>
                <a:cubicBezTo>
                  <a:pt x="122" y="233"/>
                  <a:pt x="130" y="227"/>
                  <a:pt x="130" y="220"/>
                </a:cubicBezTo>
                <a:cubicBezTo>
                  <a:pt x="130" y="112"/>
                  <a:pt x="130" y="112"/>
                  <a:pt x="130" y="112"/>
                </a:cubicBezTo>
                <a:cubicBezTo>
                  <a:pt x="130" y="105"/>
                  <a:pt x="122" y="99"/>
                  <a:pt x="112" y="99"/>
                </a:cubicBezTo>
                <a:cubicBezTo>
                  <a:pt x="112" y="99"/>
                  <a:pt x="112" y="99"/>
                  <a:pt x="112" y="99"/>
                </a:cubicBezTo>
                <a:cubicBezTo>
                  <a:pt x="103" y="99"/>
                  <a:pt x="95" y="105"/>
                  <a:pt x="95" y="112"/>
                </a:cubicBezTo>
                <a:lnTo>
                  <a:pt x="95" y="220"/>
                </a:lnTo>
                <a:close/>
                <a:moveTo>
                  <a:pt x="33" y="220"/>
                </a:moveTo>
                <a:cubicBezTo>
                  <a:pt x="33" y="227"/>
                  <a:pt x="41" y="233"/>
                  <a:pt x="50" y="233"/>
                </a:cubicBezTo>
                <a:cubicBezTo>
                  <a:pt x="50" y="233"/>
                  <a:pt x="50" y="233"/>
                  <a:pt x="50" y="233"/>
                </a:cubicBezTo>
                <a:cubicBezTo>
                  <a:pt x="60" y="233"/>
                  <a:pt x="67" y="227"/>
                  <a:pt x="67" y="220"/>
                </a:cubicBezTo>
                <a:cubicBezTo>
                  <a:pt x="67" y="161"/>
                  <a:pt x="67" y="161"/>
                  <a:pt x="67" y="161"/>
                </a:cubicBezTo>
                <a:cubicBezTo>
                  <a:pt x="67" y="154"/>
                  <a:pt x="60" y="148"/>
                  <a:pt x="50" y="148"/>
                </a:cubicBezTo>
                <a:cubicBezTo>
                  <a:pt x="50" y="148"/>
                  <a:pt x="50" y="148"/>
                  <a:pt x="50" y="148"/>
                </a:cubicBezTo>
                <a:cubicBezTo>
                  <a:pt x="41" y="148"/>
                  <a:pt x="33" y="154"/>
                  <a:pt x="33" y="161"/>
                </a:cubicBezTo>
                <a:lnTo>
                  <a:pt x="33" y="220"/>
                </a:lnTo>
                <a:close/>
                <a:moveTo>
                  <a:pt x="0" y="59"/>
                </a:moveTo>
                <a:cubicBezTo>
                  <a:pt x="0" y="257"/>
                  <a:pt x="0" y="257"/>
                  <a:pt x="0" y="257"/>
                </a:cubicBezTo>
                <a:cubicBezTo>
                  <a:pt x="274" y="257"/>
                  <a:pt x="274" y="257"/>
                  <a:pt x="274" y="257"/>
                </a:cubicBezTo>
                <a:moveTo>
                  <a:pt x="41" y="91"/>
                </a:moveTo>
                <a:cubicBezTo>
                  <a:pt x="111" y="45"/>
                  <a:pt x="111" y="45"/>
                  <a:pt x="111" y="45"/>
                </a:cubicBezTo>
                <a:cubicBezTo>
                  <a:pt x="171" y="71"/>
                  <a:pt x="171" y="71"/>
                  <a:pt x="171" y="71"/>
                </a:cubicBezTo>
                <a:cubicBezTo>
                  <a:pt x="251" y="12"/>
                  <a:pt x="251" y="12"/>
                  <a:pt x="251" y="12"/>
                </a:cubicBezTo>
                <a:moveTo>
                  <a:pt x="256" y="50"/>
                </a:moveTo>
                <a:cubicBezTo>
                  <a:pt x="260" y="4"/>
                  <a:pt x="260" y="4"/>
                  <a:pt x="260" y="4"/>
                </a:cubicBezTo>
                <a:cubicBezTo>
                  <a:pt x="213" y="0"/>
                  <a:pt x="213" y="0"/>
                  <a:pt x="213" y="0"/>
                </a:cubicBezTo>
              </a:path>
            </a:pathLst>
          </a:custGeom>
          <a:noFill/>
          <a:ln w="22225" cap="rnd">
            <a:solidFill>
              <a:schemeClr val="tx2"/>
            </a:solidFill>
            <a:prstDash val="solid"/>
            <a:round/>
          </a:ln>
        </p:spPr>
        <p:txBody>
          <a:bodyPr rtlCol="0" anchor="ctr"/>
          <a:lstStyle/>
          <a:p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662F651-F0A6-8A55-22C6-FD3E5FEA763D}"/>
              </a:ext>
            </a:extLst>
          </p:cNvPr>
          <p:cNvGrpSpPr/>
          <p:nvPr/>
        </p:nvGrpSpPr>
        <p:grpSpPr>
          <a:xfrm>
            <a:off x="7381251" y="169047"/>
            <a:ext cx="4810751" cy="579753"/>
            <a:chOff x="5063937" y="6880076"/>
            <a:chExt cx="6524474" cy="786277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2F3FCE52-53BF-54BA-9CB6-B693D4E7A590}"/>
                </a:ext>
              </a:extLst>
            </p:cNvPr>
            <p:cNvGrpSpPr/>
            <p:nvPr/>
          </p:nvGrpSpPr>
          <p:grpSpPr>
            <a:xfrm>
              <a:off x="5063937" y="6880076"/>
              <a:ext cx="6524474" cy="786277"/>
              <a:chOff x="846806" y="2038445"/>
              <a:chExt cx="6524474" cy="786277"/>
            </a:xfrm>
          </p:grpSpPr>
          <p:grpSp>
            <p:nvGrpSpPr>
              <p:cNvPr id="8" name="Group 16">
                <a:extLst>
                  <a:ext uri="{FF2B5EF4-FFF2-40B4-BE49-F238E27FC236}">
                    <a16:creationId xmlns:a16="http://schemas.microsoft.com/office/drawing/2014/main" id="{F78AC374-60E2-9EA6-9B25-296344A40A7D}"/>
                  </a:ext>
                </a:extLst>
              </p:cNvPr>
              <p:cNvGrpSpPr/>
              <p:nvPr/>
            </p:nvGrpSpPr>
            <p:grpSpPr>
              <a:xfrm>
                <a:off x="846806" y="2038445"/>
                <a:ext cx="6524474" cy="786277"/>
                <a:chOff x="1052673" y="3069527"/>
                <a:chExt cx="8962766" cy="1080120"/>
              </a:xfrm>
            </p:grpSpPr>
            <p:sp>
              <p:nvSpPr>
                <p:cNvPr id="10" name="Freeform 6">
                  <a:extLst>
                    <a:ext uri="{FF2B5EF4-FFF2-40B4-BE49-F238E27FC236}">
                      <a16:creationId xmlns:a16="http://schemas.microsoft.com/office/drawing/2014/main" id="{A283757B-BD70-5554-41F2-2DE4F69CD83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91477" y="3069527"/>
                  <a:ext cx="8423962" cy="1080120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504000" tIns="72000" rIns="72000" bIns="7200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6350" indent="-6350">
                    <a:lnSpc>
                      <a:spcPct val="80000"/>
                    </a:lnSpc>
                    <a:spcBef>
                      <a:spcPts val="300"/>
                    </a:spcBef>
                  </a:pPr>
                  <a:r>
                    <a:rPr lang="en-US" dirty="0">
                      <a:solidFill>
                        <a:schemeClr val="bg1"/>
                      </a:solidFill>
                    </a:rPr>
                    <a:t>Update a table look this way. </a:t>
                  </a:r>
                  <a:br>
                    <a:rPr lang="en-US" dirty="0">
                      <a:solidFill>
                        <a:schemeClr val="bg1"/>
                      </a:solidFill>
                    </a:rPr>
                  </a:br>
                  <a:r>
                    <a:rPr lang="en-US" dirty="0">
                      <a:solidFill>
                        <a:schemeClr val="bg1"/>
                      </a:solidFill>
                    </a:rPr>
                    <a:t>Add custom headers over the table</a:t>
                  </a:r>
                </a:p>
              </p:txBody>
            </p:sp>
            <p:sp>
              <p:nvSpPr>
                <p:cNvPr id="11" name="Elipsa 14">
                  <a:extLst>
                    <a:ext uri="{FF2B5EF4-FFF2-40B4-BE49-F238E27FC236}">
                      <a16:creationId xmlns:a16="http://schemas.microsoft.com/office/drawing/2014/main" id="{65F944D0-8DB0-B5EF-2E0B-95D930390911}"/>
                    </a:ext>
                  </a:extLst>
                </p:cNvPr>
                <p:cNvSpPr/>
                <p:nvPr/>
              </p:nvSpPr>
              <p:spPr>
                <a:xfrm>
                  <a:off x="1052673" y="3069587"/>
                  <a:ext cx="1080000" cy="1080000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504000" tIns="72000" rIns="72000" bIns="72000" rtlCol="0" anchor="ctr"/>
                <a:lstStyle/>
                <a:p>
                  <a:pPr algn="ctr" defTabSz="1219170"/>
                  <a:endParaRPr lang="en-US" sz="3200" dirty="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</p:grpSp>
          <p:sp>
            <p:nvSpPr>
              <p:cNvPr id="9" name="pole tekstowe 2">
                <a:extLst>
                  <a:ext uri="{FF2B5EF4-FFF2-40B4-BE49-F238E27FC236}">
                    <a16:creationId xmlns:a16="http://schemas.microsoft.com/office/drawing/2014/main" id="{7AF277DA-63F0-6E27-9E14-9CA555CA3AED}"/>
                  </a:ext>
                </a:extLst>
              </p:cNvPr>
              <p:cNvSpPr txBox="1"/>
              <p:nvPr/>
            </p:nvSpPr>
            <p:spPr>
              <a:xfrm>
                <a:off x="996156" y="2185405"/>
                <a:ext cx="492358" cy="492358"/>
              </a:xfrm>
              <a:prstGeom prst="rect">
                <a:avLst/>
              </a:prstGeom>
              <a:noFill/>
            </p:spPr>
            <p:txBody>
              <a:bodyPr wrap="square" lIns="504000" tIns="36000" rIns="144000" bIns="108000" rtlCol="0" anchor="ctr">
                <a:noAutofit/>
              </a:bodyPr>
              <a:lstStyle/>
              <a:p>
                <a:pPr algn="ctr"/>
                <a:endParaRPr lang="en-US" sz="40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1187DC89-3400-2D17-8449-CDE47C1D464B}"/>
                </a:ext>
              </a:extLst>
            </p:cNvPr>
            <p:cNvSpPr>
              <a:spLocks noChangeAspect="1"/>
            </p:cNvSpPr>
            <p:nvPr/>
          </p:nvSpPr>
          <p:spPr bwMode="auto">
            <a:xfrm rot="5400000">
              <a:off x="5212868" y="7041555"/>
              <a:ext cx="507751" cy="496247"/>
            </a:xfrm>
            <a:custGeom>
              <a:avLst/>
              <a:gdLst>
                <a:gd name="T0" fmla="*/ 72 w 130"/>
                <a:gd name="T1" fmla="*/ 6 h 126"/>
                <a:gd name="T2" fmla="*/ 130 w 130"/>
                <a:gd name="T3" fmla="*/ 64 h 126"/>
                <a:gd name="T4" fmla="*/ 72 w 130"/>
                <a:gd name="T5" fmla="*/ 122 h 126"/>
                <a:gd name="T6" fmla="*/ 61 w 130"/>
                <a:gd name="T7" fmla="*/ 126 h 126"/>
                <a:gd name="T8" fmla="*/ 51 w 130"/>
                <a:gd name="T9" fmla="*/ 122 h 126"/>
                <a:gd name="T10" fmla="*/ 51 w 130"/>
                <a:gd name="T11" fmla="*/ 100 h 126"/>
                <a:gd name="T12" fmla="*/ 71 w 130"/>
                <a:gd name="T13" fmla="*/ 79 h 126"/>
                <a:gd name="T14" fmla="*/ 15 w 130"/>
                <a:gd name="T15" fmla="*/ 79 h 126"/>
                <a:gd name="T16" fmla="*/ 0 w 130"/>
                <a:gd name="T17" fmla="*/ 64 h 126"/>
                <a:gd name="T18" fmla="*/ 15 w 130"/>
                <a:gd name="T19" fmla="*/ 49 h 126"/>
                <a:gd name="T20" fmla="*/ 71 w 130"/>
                <a:gd name="T21" fmla="*/ 49 h 126"/>
                <a:gd name="T22" fmla="*/ 51 w 130"/>
                <a:gd name="T23" fmla="*/ 28 h 126"/>
                <a:gd name="T24" fmla="*/ 51 w 130"/>
                <a:gd name="T25" fmla="*/ 6 h 126"/>
                <a:gd name="T26" fmla="*/ 72 w 130"/>
                <a:gd name="T27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0" h="126">
                  <a:moveTo>
                    <a:pt x="72" y="6"/>
                  </a:moveTo>
                  <a:cubicBezTo>
                    <a:pt x="130" y="64"/>
                    <a:pt x="130" y="64"/>
                    <a:pt x="130" y="64"/>
                  </a:cubicBezTo>
                  <a:cubicBezTo>
                    <a:pt x="72" y="122"/>
                    <a:pt x="72" y="122"/>
                    <a:pt x="72" y="122"/>
                  </a:cubicBezTo>
                  <a:cubicBezTo>
                    <a:pt x="69" y="125"/>
                    <a:pt x="65" y="126"/>
                    <a:pt x="61" y="126"/>
                  </a:cubicBezTo>
                  <a:cubicBezTo>
                    <a:pt x="58" y="126"/>
                    <a:pt x="54" y="125"/>
                    <a:pt x="51" y="122"/>
                  </a:cubicBezTo>
                  <a:cubicBezTo>
                    <a:pt x="45" y="116"/>
                    <a:pt x="45" y="106"/>
                    <a:pt x="51" y="100"/>
                  </a:cubicBezTo>
                  <a:cubicBezTo>
                    <a:pt x="71" y="79"/>
                    <a:pt x="71" y="79"/>
                    <a:pt x="71" y="79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7" y="79"/>
                    <a:pt x="0" y="73"/>
                    <a:pt x="0" y="64"/>
                  </a:cubicBezTo>
                  <a:cubicBezTo>
                    <a:pt x="0" y="56"/>
                    <a:pt x="7" y="49"/>
                    <a:pt x="15" y="49"/>
                  </a:cubicBezTo>
                  <a:cubicBezTo>
                    <a:pt x="71" y="49"/>
                    <a:pt x="71" y="49"/>
                    <a:pt x="71" y="49"/>
                  </a:cubicBezTo>
                  <a:cubicBezTo>
                    <a:pt x="51" y="28"/>
                    <a:pt x="51" y="28"/>
                    <a:pt x="51" y="28"/>
                  </a:cubicBezTo>
                  <a:cubicBezTo>
                    <a:pt x="45" y="22"/>
                    <a:pt x="45" y="12"/>
                    <a:pt x="51" y="6"/>
                  </a:cubicBezTo>
                  <a:cubicBezTo>
                    <a:pt x="57" y="0"/>
                    <a:pt x="66" y="0"/>
                    <a:pt x="72" y="6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ctr"/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67768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7FA69-E8DF-90F3-0F22-1EAC9149D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If you want to present </a:t>
            </a:r>
            <a:r>
              <a:rPr lang="en-US" dirty="0"/>
              <a:t>only the </a:t>
            </a:r>
            <a:r>
              <a:rPr lang="en-US"/>
              <a:t>key data, </a:t>
            </a:r>
            <a:br>
              <a:rPr lang="en-US"/>
            </a:br>
            <a:r>
              <a:rPr lang="en-US"/>
              <a:t>make it look eye-catching, too.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BBE127-7884-A7F7-8E4D-3F86E5AE2BE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47928" y="2849464"/>
            <a:ext cx="6096528" cy="3429297"/>
          </a:xfrm>
          <a:prstGeom prst="rect">
            <a:avLst/>
          </a:prstGeom>
          <a:ln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44" name="Group 43">
            <a:extLst>
              <a:ext uri="{FF2B5EF4-FFF2-40B4-BE49-F238E27FC236}">
                <a16:creationId xmlns:a16="http://schemas.microsoft.com/office/drawing/2014/main" id="{A6D69B02-2327-FA22-6917-0979B07D0279}"/>
              </a:ext>
            </a:extLst>
          </p:cNvPr>
          <p:cNvGrpSpPr/>
          <p:nvPr/>
        </p:nvGrpSpPr>
        <p:grpSpPr>
          <a:xfrm>
            <a:off x="1271464" y="4170973"/>
            <a:ext cx="4441602" cy="786277"/>
            <a:chOff x="832291" y="2348880"/>
            <a:chExt cx="4441602" cy="786277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89AB137A-2EFD-16F7-4D0B-7083351FFC46}"/>
                </a:ext>
              </a:extLst>
            </p:cNvPr>
            <p:cNvGrpSpPr/>
            <p:nvPr/>
          </p:nvGrpSpPr>
          <p:grpSpPr>
            <a:xfrm>
              <a:off x="832291" y="2348880"/>
              <a:ext cx="4441602" cy="786277"/>
              <a:chOff x="846806" y="2038445"/>
              <a:chExt cx="4441602" cy="786277"/>
            </a:xfrm>
          </p:grpSpPr>
          <p:grpSp>
            <p:nvGrpSpPr>
              <p:cNvPr id="47" name="Group 16">
                <a:extLst>
                  <a:ext uri="{FF2B5EF4-FFF2-40B4-BE49-F238E27FC236}">
                    <a16:creationId xmlns:a16="http://schemas.microsoft.com/office/drawing/2014/main" id="{665FC824-EAB9-75E8-4FEC-E66FCC7FC59A}"/>
                  </a:ext>
                </a:extLst>
              </p:cNvPr>
              <p:cNvGrpSpPr/>
              <p:nvPr/>
            </p:nvGrpSpPr>
            <p:grpSpPr>
              <a:xfrm>
                <a:off x="846806" y="2038445"/>
                <a:ext cx="4441602" cy="786277"/>
                <a:chOff x="1052673" y="3069527"/>
                <a:chExt cx="6101493" cy="1080120"/>
              </a:xfrm>
            </p:grpSpPr>
            <p:sp>
              <p:nvSpPr>
                <p:cNvPr id="49" name="Freeform 6">
                  <a:extLst>
                    <a:ext uri="{FF2B5EF4-FFF2-40B4-BE49-F238E27FC236}">
                      <a16:creationId xmlns:a16="http://schemas.microsoft.com/office/drawing/2014/main" id="{5125F109-4519-4983-378C-CE936D998E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91475" y="3069527"/>
                  <a:ext cx="5562691" cy="1080120"/>
                </a:xfrm>
                <a:prstGeom prst="homePlate">
                  <a:avLst>
                    <a:gd name="adj" fmla="val 30121"/>
                  </a:avLst>
                </a:pr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504000" tIns="72000" rIns="72000" bIns="7200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6350" indent="-6350">
                    <a:lnSpc>
                      <a:spcPct val="90000"/>
                    </a:lnSpc>
                    <a:spcBef>
                      <a:spcPct val="20000"/>
                    </a:spcBef>
                  </a:pPr>
                  <a:r>
                    <a:rPr lang="en-US" sz="2400" dirty="0">
                      <a:solidFill>
                        <a:schemeClr val="bg1"/>
                      </a:solidFill>
                    </a:rPr>
                    <a:t>Extract and present KPIs </a:t>
                  </a:r>
                  <a:br>
                    <a:rPr lang="en-US" sz="2400" dirty="0">
                      <a:solidFill>
                        <a:schemeClr val="bg1"/>
                      </a:solidFill>
                    </a:rPr>
                  </a:br>
                  <a:r>
                    <a:rPr lang="en-US" sz="2400" dirty="0">
                      <a:solidFill>
                        <a:schemeClr val="bg1"/>
                      </a:solidFill>
                    </a:rPr>
                    <a:t>in attractive way. </a:t>
                  </a:r>
                </a:p>
              </p:txBody>
            </p:sp>
            <p:sp>
              <p:nvSpPr>
                <p:cNvPr id="50" name="Elipsa 14">
                  <a:extLst>
                    <a:ext uri="{FF2B5EF4-FFF2-40B4-BE49-F238E27FC236}">
                      <a16:creationId xmlns:a16="http://schemas.microsoft.com/office/drawing/2014/main" id="{E03C93D4-E154-442F-2707-8D640F0E04F3}"/>
                    </a:ext>
                  </a:extLst>
                </p:cNvPr>
                <p:cNvSpPr/>
                <p:nvPr/>
              </p:nvSpPr>
              <p:spPr>
                <a:xfrm>
                  <a:off x="1052673" y="3069587"/>
                  <a:ext cx="1080000" cy="1080000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504000" tIns="72000" rIns="72000" bIns="72000" rtlCol="0" anchor="ctr"/>
                <a:lstStyle/>
                <a:p>
                  <a:pPr algn="ctr" defTabSz="1219170"/>
                  <a:endParaRPr lang="en-US" sz="3200" dirty="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</p:grpSp>
          <p:sp>
            <p:nvSpPr>
              <p:cNvPr id="48" name="pole tekstowe 2">
                <a:extLst>
                  <a:ext uri="{FF2B5EF4-FFF2-40B4-BE49-F238E27FC236}">
                    <a16:creationId xmlns:a16="http://schemas.microsoft.com/office/drawing/2014/main" id="{F61AC241-CF8C-5786-3A9A-312682E81D63}"/>
                  </a:ext>
                </a:extLst>
              </p:cNvPr>
              <p:cNvSpPr txBox="1"/>
              <p:nvPr/>
            </p:nvSpPr>
            <p:spPr>
              <a:xfrm>
                <a:off x="996156" y="2185405"/>
                <a:ext cx="492358" cy="492358"/>
              </a:xfrm>
              <a:prstGeom prst="rect">
                <a:avLst/>
              </a:prstGeom>
              <a:noFill/>
            </p:spPr>
            <p:txBody>
              <a:bodyPr wrap="square" lIns="504000" tIns="36000" rIns="144000" bIns="108000" rtlCol="0" anchor="ctr">
                <a:noAutofit/>
              </a:bodyPr>
              <a:lstStyle/>
              <a:p>
                <a:pPr algn="ctr"/>
                <a:endParaRPr lang="en-US" sz="40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6" name="Freeform 68">
              <a:extLst>
                <a:ext uri="{FF2B5EF4-FFF2-40B4-BE49-F238E27FC236}">
                  <a16:creationId xmlns:a16="http://schemas.microsoft.com/office/drawing/2014/main" id="{6D2D0B2D-B173-E00B-B1AD-8B3E82776C45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1064517" y="2520284"/>
              <a:ext cx="339039" cy="450381"/>
            </a:xfrm>
            <a:custGeom>
              <a:avLst/>
              <a:gdLst>
                <a:gd name="T0" fmla="*/ 133 w 194"/>
                <a:gd name="T1" fmla="*/ 207 h 258"/>
                <a:gd name="T2" fmla="*/ 125 w 194"/>
                <a:gd name="T3" fmla="*/ 214 h 258"/>
                <a:gd name="T4" fmla="*/ 125 w 194"/>
                <a:gd name="T5" fmla="*/ 214 h 258"/>
                <a:gd name="T6" fmla="*/ 69 w 194"/>
                <a:gd name="T7" fmla="*/ 214 h 258"/>
                <a:gd name="T8" fmla="*/ 61 w 194"/>
                <a:gd name="T9" fmla="*/ 207 h 258"/>
                <a:gd name="T10" fmla="*/ 55 w 194"/>
                <a:gd name="T11" fmla="*/ 182 h 258"/>
                <a:gd name="T12" fmla="*/ 37 w 194"/>
                <a:gd name="T13" fmla="*/ 161 h 258"/>
                <a:gd name="T14" fmla="*/ 7 w 194"/>
                <a:gd name="T15" fmla="*/ 119 h 258"/>
                <a:gd name="T16" fmla="*/ 9 w 194"/>
                <a:gd name="T17" fmla="*/ 59 h 258"/>
                <a:gd name="T18" fmla="*/ 45 w 194"/>
                <a:gd name="T19" fmla="*/ 15 h 258"/>
                <a:gd name="T20" fmla="*/ 97 w 194"/>
                <a:gd name="T21" fmla="*/ 0 h 258"/>
                <a:gd name="T22" fmla="*/ 149 w 194"/>
                <a:gd name="T23" fmla="*/ 15 h 258"/>
                <a:gd name="T24" fmla="*/ 185 w 194"/>
                <a:gd name="T25" fmla="*/ 59 h 258"/>
                <a:gd name="T26" fmla="*/ 187 w 194"/>
                <a:gd name="T27" fmla="*/ 119 h 258"/>
                <a:gd name="T28" fmla="*/ 157 w 194"/>
                <a:gd name="T29" fmla="*/ 161 h 258"/>
                <a:gd name="T30" fmla="*/ 139 w 194"/>
                <a:gd name="T31" fmla="*/ 182 h 258"/>
                <a:gd name="T32" fmla="*/ 138 w 194"/>
                <a:gd name="T33" fmla="*/ 186 h 258"/>
                <a:gd name="T34" fmla="*/ 47 w 194"/>
                <a:gd name="T35" fmla="*/ 100 h 258"/>
                <a:gd name="T36" fmla="*/ 72 w 194"/>
                <a:gd name="T37" fmla="*/ 133 h 258"/>
                <a:gd name="T38" fmla="*/ 97 w 194"/>
                <a:gd name="T39" fmla="*/ 89 h 258"/>
                <a:gd name="T40" fmla="*/ 122 w 194"/>
                <a:gd name="T41" fmla="*/ 133 h 258"/>
                <a:gd name="T42" fmla="*/ 147 w 194"/>
                <a:gd name="T43" fmla="*/ 100 h 258"/>
                <a:gd name="T44" fmla="*/ 65 w 194"/>
                <a:gd name="T45" fmla="*/ 237 h 258"/>
                <a:gd name="T46" fmla="*/ 130 w 194"/>
                <a:gd name="T47" fmla="*/ 237 h 258"/>
                <a:gd name="T48" fmla="*/ 120 w 194"/>
                <a:gd name="T49" fmla="*/ 258 h 258"/>
                <a:gd name="T50" fmla="*/ 76 w 194"/>
                <a:gd name="T51" fmla="*/ 258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94" h="258">
                  <a:moveTo>
                    <a:pt x="133" y="207"/>
                  </a:moveTo>
                  <a:cubicBezTo>
                    <a:pt x="133" y="211"/>
                    <a:pt x="129" y="214"/>
                    <a:pt x="125" y="214"/>
                  </a:cubicBezTo>
                  <a:cubicBezTo>
                    <a:pt x="125" y="214"/>
                    <a:pt x="125" y="214"/>
                    <a:pt x="125" y="214"/>
                  </a:cubicBezTo>
                  <a:cubicBezTo>
                    <a:pt x="69" y="214"/>
                    <a:pt x="69" y="214"/>
                    <a:pt x="69" y="214"/>
                  </a:cubicBezTo>
                  <a:cubicBezTo>
                    <a:pt x="65" y="214"/>
                    <a:pt x="61" y="211"/>
                    <a:pt x="61" y="207"/>
                  </a:cubicBezTo>
                  <a:cubicBezTo>
                    <a:pt x="60" y="202"/>
                    <a:pt x="58" y="188"/>
                    <a:pt x="55" y="182"/>
                  </a:cubicBezTo>
                  <a:cubicBezTo>
                    <a:pt x="51" y="175"/>
                    <a:pt x="37" y="161"/>
                    <a:pt x="37" y="161"/>
                  </a:cubicBezTo>
                  <a:cubicBezTo>
                    <a:pt x="25" y="149"/>
                    <a:pt x="14" y="137"/>
                    <a:pt x="7" y="119"/>
                  </a:cubicBezTo>
                  <a:cubicBezTo>
                    <a:pt x="0" y="101"/>
                    <a:pt x="1" y="80"/>
                    <a:pt x="9" y="59"/>
                  </a:cubicBezTo>
                  <a:cubicBezTo>
                    <a:pt x="16" y="41"/>
                    <a:pt x="29" y="25"/>
                    <a:pt x="45" y="15"/>
                  </a:cubicBezTo>
                  <a:cubicBezTo>
                    <a:pt x="60" y="5"/>
                    <a:pt x="80" y="0"/>
                    <a:pt x="97" y="0"/>
                  </a:cubicBezTo>
                  <a:cubicBezTo>
                    <a:pt x="114" y="0"/>
                    <a:pt x="134" y="5"/>
                    <a:pt x="149" y="15"/>
                  </a:cubicBezTo>
                  <a:cubicBezTo>
                    <a:pt x="165" y="25"/>
                    <a:pt x="178" y="41"/>
                    <a:pt x="185" y="59"/>
                  </a:cubicBezTo>
                  <a:cubicBezTo>
                    <a:pt x="193" y="80"/>
                    <a:pt x="194" y="101"/>
                    <a:pt x="187" y="119"/>
                  </a:cubicBezTo>
                  <a:cubicBezTo>
                    <a:pt x="180" y="137"/>
                    <a:pt x="169" y="149"/>
                    <a:pt x="157" y="161"/>
                  </a:cubicBezTo>
                  <a:cubicBezTo>
                    <a:pt x="157" y="161"/>
                    <a:pt x="143" y="175"/>
                    <a:pt x="139" y="182"/>
                  </a:cubicBezTo>
                  <a:cubicBezTo>
                    <a:pt x="139" y="183"/>
                    <a:pt x="138" y="184"/>
                    <a:pt x="138" y="186"/>
                  </a:cubicBezTo>
                  <a:moveTo>
                    <a:pt x="47" y="100"/>
                  </a:moveTo>
                  <a:cubicBezTo>
                    <a:pt x="72" y="133"/>
                    <a:pt x="72" y="133"/>
                    <a:pt x="72" y="133"/>
                  </a:cubicBezTo>
                  <a:cubicBezTo>
                    <a:pt x="97" y="89"/>
                    <a:pt x="97" y="89"/>
                    <a:pt x="97" y="89"/>
                  </a:cubicBezTo>
                  <a:cubicBezTo>
                    <a:pt x="122" y="133"/>
                    <a:pt x="122" y="133"/>
                    <a:pt x="122" y="133"/>
                  </a:cubicBezTo>
                  <a:cubicBezTo>
                    <a:pt x="147" y="100"/>
                    <a:pt x="147" y="100"/>
                    <a:pt x="147" y="100"/>
                  </a:cubicBezTo>
                  <a:moveTo>
                    <a:pt x="65" y="237"/>
                  </a:moveTo>
                  <a:cubicBezTo>
                    <a:pt x="130" y="237"/>
                    <a:pt x="130" y="237"/>
                    <a:pt x="130" y="237"/>
                  </a:cubicBezTo>
                  <a:moveTo>
                    <a:pt x="120" y="258"/>
                  </a:moveTo>
                  <a:cubicBezTo>
                    <a:pt x="76" y="258"/>
                    <a:pt x="76" y="258"/>
                    <a:pt x="76" y="258"/>
                  </a:cubicBezTo>
                </a:path>
              </a:pathLst>
            </a:custGeom>
            <a:noFill/>
            <a:ln w="22225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84976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EF77B8-228B-0714-AAC1-A62AAF7E0C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 descr="A view of a mountain range">
            <a:extLst>
              <a:ext uri="{FF2B5EF4-FFF2-40B4-BE49-F238E27FC236}">
                <a16:creationId xmlns:a16="http://schemas.microsoft.com/office/drawing/2014/main" id="{E0D0879D-9E22-87DB-4382-7DCD1B4A073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4508499"/>
            <a:ext cx="12191998" cy="2324605"/>
          </a:xfrm>
          <a:prstGeom prst="rect">
            <a:avLst/>
          </a:prstGeom>
        </p:spPr>
      </p:pic>
      <p:sp>
        <p:nvSpPr>
          <p:cNvPr id="17" name="Tytuł 1">
            <a:extLst>
              <a:ext uri="{FF2B5EF4-FFF2-40B4-BE49-F238E27FC236}">
                <a16:creationId xmlns:a16="http://schemas.microsoft.com/office/drawing/2014/main" id="{8F7A9F5D-6670-CEA6-16CE-C0EECA6F9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KPI Template: Monthly </a:t>
            </a:r>
            <a:r>
              <a:rPr lang="en-US" sz="3200" dirty="0"/>
              <a:t>Gross Margin Evaluation</a:t>
            </a:r>
            <a:endParaRPr lang="en-US" sz="2000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E329CCF-D204-A22E-91C3-7137E345E253}"/>
              </a:ext>
            </a:extLst>
          </p:cNvPr>
          <p:cNvGrpSpPr/>
          <p:nvPr/>
        </p:nvGrpSpPr>
        <p:grpSpPr>
          <a:xfrm>
            <a:off x="623890" y="1127661"/>
            <a:ext cx="2592785" cy="5181063"/>
            <a:chOff x="623890" y="1127661"/>
            <a:chExt cx="2592785" cy="5181063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72AA1207-2826-B360-8BFA-40928845B8E3}"/>
                </a:ext>
              </a:extLst>
            </p:cNvPr>
            <p:cNvGrpSpPr/>
            <p:nvPr/>
          </p:nvGrpSpPr>
          <p:grpSpPr>
            <a:xfrm>
              <a:off x="623890" y="1127661"/>
              <a:ext cx="2592785" cy="5181063"/>
              <a:chOff x="623890" y="1127661"/>
              <a:chExt cx="2592785" cy="5181063"/>
            </a:xfrm>
          </p:grpSpPr>
          <p:sp>
            <p:nvSpPr>
              <p:cNvPr id="37" name="Freeform 13">
                <a:extLst>
                  <a:ext uri="{FF2B5EF4-FFF2-40B4-BE49-F238E27FC236}">
                    <a16:creationId xmlns:a16="http://schemas.microsoft.com/office/drawing/2014/main" id="{8637AFE7-6F86-BAAC-52F4-DF31BEDB2A0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16200000">
                <a:off x="194671" y="3286720"/>
                <a:ext cx="3451224" cy="2592784"/>
              </a:xfrm>
              <a:prstGeom prst="homePlate">
                <a:avLst>
                  <a:gd name="adj" fmla="val 21410"/>
                </a:avLst>
              </a:prstGeom>
              <a:solidFill>
                <a:schemeClr val="bg1"/>
              </a:solidFill>
              <a:ln w="19050" cap="rnd">
                <a:solidFill>
                  <a:schemeClr val="accent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144000" tIns="45720" rIns="108000" bIns="45720" numCol="1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3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4111AA90-29C3-ACF5-9EEB-4953578D13FE}"/>
                  </a:ext>
                </a:extLst>
              </p:cNvPr>
              <p:cNvGrpSpPr/>
              <p:nvPr/>
            </p:nvGrpSpPr>
            <p:grpSpPr>
              <a:xfrm>
                <a:off x="623890" y="1127661"/>
                <a:ext cx="2592784" cy="1729838"/>
                <a:chOff x="623890" y="1127661"/>
                <a:chExt cx="2592784" cy="1729838"/>
              </a:xfrm>
            </p:grpSpPr>
            <p:sp>
              <p:nvSpPr>
                <p:cNvPr id="3" name="Freeform 13">
                  <a:extLst>
                    <a:ext uri="{FF2B5EF4-FFF2-40B4-BE49-F238E27FC236}">
                      <a16:creationId xmlns:a16="http://schemas.microsoft.com/office/drawing/2014/main" id="{F0B92FCA-039D-9DC5-5337-44F57F902BF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 rot="5400000">
                  <a:off x="1096369" y="655182"/>
                  <a:ext cx="1647825" cy="2592784"/>
                </a:xfrm>
                <a:prstGeom prst="homePlate">
                  <a:avLst>
                    <a:gd name="adj" fmla="val 31329"/>
                  </a:avLst>
                </a:prstGeom>
                <a:solidFill>
                  <a:schemeClr val="accent1">
                    <a:alpha val="50000"/>
                  </a:schemeClr>
                </a:solidFill>
                <a:ln w="19050" cap="rnd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144000" tIns="45720" rIns="108000" bIns="45720" numCol="1" anchor="ctr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3"/>
                    </a:solidFill>
                    <a:effectLst/>
                    <a:uLnTx/>
                    <a:uFillTx/>
                    <a:ea typeface="+mn-ea"/>
                    <a:cs typeface="+mn-cs"/>
                  </a:endParaRPr>
                </a:p>
              </p:txBody>
            </p:sp>
            <p:sp>
              <p:nvSpPr>
                <p:cNvPr id="39" name="Freeform 13">
                  <a:extLst>
                    <a:ext uri="{FF2B5EF4-FFF2-40B4-BE49-F238E27FC236}">
                      <a16:creationId xmlns:a16="http://schemas.microsoft.com/office/drawing/2014/main" id="{CEE6BDD6-A905-6E72-4D99-BC1DA7A5251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 rot="5400000">
                  <a:off x="1096369" y="737195"/>
                  <a:ext cx="1647825" cy="2592784"/>
                </a:xfrm>
                <a:prstGeom prst="homePlate">
                  <a:avLst>
                    <a:gd name="adj" fmla="val 31329"/>
                  </a:avLst>
                </a:prstGeom>
                <a:solidFill>
                  <a:schemeClr val="accent1"/>
                </a:solidFill>
                <a:ln w="19050" cap="rnd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144000" tIns="45720" rIns="108000" bIns="45720" numCol="1" anchor="ctr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3"/>
                    </a:solidFill>
                    <a:effectLst/>
                    <a:uLnTx/>
                    <a:uFillTx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84" name="TextBox 42">
              <a:extLst>
                <a:ext uri="{FF2B5EF4-FFF2-40B4-BE49-F238E27FC236}">
                  <a16:creationId xmlns:a16="http://schemas.microsoft.com/office/drawing/2014/main" id="{5F56EF8C-A952-BD84-FBC2-7E27CCC30EEB}"/>
                </a:ext>
              </a:extLst>
            </p:cNvPr>
            <p:cNvSpPr txBox="1"/>
            <p:nvPr/>
          </p:nvSpPr>
          <p:spPr>
            <a:xfrm>
              <a:off x="623890" y="4714874"/>
              <a:ext cx="2592784" cy="1593849"/>
            </a:xfrm>
            <a:prstGeom prst="rect">
              <a:avLst/>
            </a:prstGeom>
            <a:noFill/>
          </p:spPr>
          <p:txBody>
            <a:bodyPr wrap="square" lIns="180000" tIns="0" rIns="180000" bIns="0" rtlCol="0" anchor="t">
              <a:noAutofit/>
            </a:bodyPr>
            <a:lstStyle/>
            <a:p>
              <a:pPr>
                <a:lnSpc>
                  <a:spcPct val="110000"/>
                </a:lnSpc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ea typeface="+mn-ea"/>
                  <a:cs typeface="+mn-cs"/>
                </a:rPr>
                <a:t>Write your description here. This is a place for your text. Write your description here. This is </a:t>
              </a:r>
              <a:b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ea typeface="+mn-ea"/>
                  <a:cs typeface="+mn-cs"/>
                </a:rPr>
              </a:b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ea typeface="+mn-ea"/>
                  <a:cs typeface="+mn-cs"/>
                </a:rPr>
                <a:t>a place for your text. </a:t>
              </a:r>
            </a:p>
            <a:p>
              <a:pPr marR="0" lvl="0" algn="l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Tx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BBE7392C-7C29-6F25-D812-9966DD6C1227}"/>
                </a:ext>
              </a:extLst>
            </p:cNvPr>
            <p:cNvSpPr>
              <a:spLocks noChangeAspect="1"/>
            </p:cNvSpPr>
            <p:nvPr/>
          </p:nvSpPr>
          <p:spPr bwMode="auto">
            <a:xfrm rot="5400000">
              <a:off x="1714882" y="2170851"/>
              <a:ext cx="410794" cy="401487"/>
            </a:xfrm>
            <a:custGeom>
              <a:avLst/>
              <a:gdLst>
                <a:gd name="T0" fmla="*/ 72 w 130"/>
                <a:gd name="T1" fmla="*/ 6 h 126"/>
                <a:gd name="T2" fmla="*/ 130 w 130"/>
                <a:gd name="T3" fmla="*/ 64 h 126"/>
                <a:gd name="T4" fmla="*/ 72 w 130"/>
                <a:gd name="T5" fmla="*/ 122 h 126"/>
                <a:gd name="T6" fmla="*/ 61 w 130"/>
                <a:gd name="T7" fmla="*/ 126 h 126"/>
                <a:gd name="T8" fmla="*/ 51 w 130"/>
                <a:gd name="T9" fmla="*/ 122 h 126"/>
                <a:gd name="T10" fmla="*/ 51 w 130"/>
                <a:gd name="T11" fmla="*/ 100 h 126"/>
                <a:gd name="T12" fmla="*/ 71 w 130"/>
                <a:gd name="T13" fmla="*/ 79 h 126"/>
                <a:gd name="T14" fmla="*/ 15 w 130"/>
                <a:gd name="T15" fmla="*/ 79 h 126"/>
                <a:gd name="T16" fmla="*/ 0 w 130"/>
                <a:gd name="T17" fmla="*/ 64 h 126"/>
                <a:gd name="T18" fmla="*/ 15 w 130"/>
                <a:gd name="T19" fmla="*/ 49 h 126"/>
                <a:gd name="T20" fmla="*/ 71 w 130"/>
                <a:gd name="T21" fmla="*/ 49 h 126"/>
                <a:gd name="T22" fmla="*/ 51 w 130"/>
                <a:gd name="T23" fmla="*/ 28 h 126"/>
                <a:gd name="T24" fmla="*/ 51 w 130"/>
                <a:gd name="T25" fmla="*/ 6 h 126"/>
                <a:gd name="T26" fmla="*/ 72 w 130"/>
                <a:gd name="T27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0" h="126">
                  <a:moveTo>
                    <a:pt x="72" y="6"/>
                  </a:moveTo>
                  <a:cubicBezTo>
                    <a:pt x="130" y="64"/>
                    <a:pt x="130" y="64"/>
                    <a:pt x="130" y="64"/>
                  </a:cubicBezTo>
                  <a:cubicBezTo>
                    <a:pt x="72" y="122"/>
                    <a:pt x="72" y="122"/>
                    <a:pt x="72" y="122"/>
                  </a:cubicBezTo>
                  <a:cubicBezTo>
                    <a:pt x="69" y="125"/>
                    <a:pt x="65" y="126"/>
                    <a:pt x="61" y="126"/>
                  </a:cubicBezTo>
                  <a:cubicBezTo>
                    <a:pt x="58" y="126"/>
                    <a:pt x="54" y="125"/>
                    <a:pt x="51" y="122"/>
                  </a:cubicBezTo>
                  <a:cubicBezTo>
                    <a:pt x="45" y="116"/>
                    <a:pt x="45" y="106"/>
                    <a:pt x="51" y="100"/>
                  </a:cubicBezTo>
                  <a:cubicBezTo>
                    <a:pt x="71" y="79"/>
                    <a:pt x="71" y="79"/>
                    <a:pt x="71" y="79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7" y="79"/>
                    <a:pt x="0" y="73"/>
                    <a:pt x="0" y="64"/>
                  </a:cubicBezTo>
                  <a:cubicBezTo>
                    <a:pt x="0" y="56"/>
                    <a:pt x="7" y="49"/>
                    <a:pt x="15" y="49"/>
                  </a:cubicBezTo>
                  <a:cubicBezTo>
                    <a:pt x="71" y="49"/>
                    <a:pt x="71" y="49"/>
                    <a:pt x="71" y="49"/>
                  </a:cubicBezTo>
                  <a:cubicBezTo>
                    <a:pt x="51" y="28"/>
                    <a:pt x="51" y="28"/>
                    <a:pt x="51" y="28"/>
                  </a:cubicBezTo>
                  <a:cubicBezTo>
                    <a:pt x="45" y="22"/>
                    <a:pt x="45" y="12"/>
                    <a:pt x="51" y="6"/>
                  </a:cubicBezTo>
                  <a:cubicBezTo>
                    <a:pt x="57" y="0"/>
                    <a:pt x="66" y="0"/>
                    <a:pt x="72" y="6"/>
                  </a:cubicBezTo>
                  <a:close/>
                </a:path>
              </a:pathLst>
            </a:custGeom>
            <a:solidFill>
              <a:schemeClr val="bg1"/>
            </a:solidFill>
            <a:ln w="19050" cap="rnd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pl-P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9" name="TextBox 42">
              <a:extLst>
                <a:ext uri="{FF2B5EF4-FFF2-40B4-BE49-F238E27FC236}">
                  <a16:creationId xmlns:a16="http://schemas.microsoft.com/office/drawing/2014/main" id="{F3E7A286-6CF2-D40C-2617-493969DD5817}"/>
                </a:ext>
              </a:extLst>
            </p:cNvPr>
            <p:cNvSpPr txBox="1"/>
            <p:nvPr/>
          </p:nvSpPr>
          <p:spPr>
            <a:xfrm>
              <a:off x="623890" y="1209674"/>
              <a:ext cx="2592784" cy="860426"/>
            </a:xfrm>
            <a:prstGeom prst="rect">
              <a:avLst/>
            </a:prstGeom>
            <a:noFill/>
          </p:spPr>
          <p:txBody>
            <a:bodyPr wrap="square" lIns="144000" tIns="0" rIns="144000" bIns="0" rtlCol="0" anchor="ctr" anchorCtr="0">
              <a:noAutofit/>
            </a:bodyPr>
            <a:lstStyle/>
            <a:p>
              <a:pPr algn="ctr">
                <a:lnSpc>
                  <a:spcPct val="110000"/>
                </a:lnSpc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defRPr/>
              </a:pPr>
              <a:r>
                <a:rPr kumimoji="0" lang="en-US" sz="200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ea typeface="+mn-ea"/>
                  <a:cs typeface="+mn-cs"/>
                </a:rPr>
                <a:t>Business Line 1</a:t>
              </a:r>
              <a:br>
                <a:rPr kumimoji="0" lang="en-US" sz="240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ea typeface="+mn-ea"/>
                  <a:cs typeface="+mn-cs"/>
                </a:rPr>
              </a:br>
              <a:r>
                <a:rPr lang="en-US" sz="1600" dirty="0">
                  <a:solidFill>
                    <a:schemeClr val="bg1"/>
                  </a:solidFill>
                </a:rPr>
                <a:t>XX ppt. decrease vs. LY</a:t>
              </a:r>
              <a:endPara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graphicFrame>
          <p:nvGraphicFramePr>
            <p:cNvPr id="2" name="Chart 66">
              <a:extLst>
                <a:ext uri="{FF2B5EF4-FFF2-40B4-BE49-F238E27FC236}">
                  <a16:creationId xmlns:a16="http://schemas.microsoft.com/office/drawing/2014/main" id="{D5F1544F-DBC4-4917-D0AC-DFC4E5049815}"/>
                </a:ext>
              </a:extLst>
            </p:cNvPr>
            <p:cNvGraphicFramePr/>
            <p:nvPr/>
          </p:nvGraphicFramePr>
          <p:xfrm>
            <a:off x="1345558" y="3328276"/>
            <a:ext cx="1149448" cy="111291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33B780A-154F-B839-B5E0-B2A3A18424BC}"/>
              </a:ext>
            </a:extLst>
          </p:cNvPr>
          <p:cNvGrpSpPr/>
          <p:nvPr/>
        </p:nvGrpSpPr>
        <p:grpSpPr>
          <a:xfrm>
            <a:off x="3409376" y="1127661"/>
            <a:ext cx="2592785" cy="5181063"/>
            <a:chOff x="3409376" y="1127661"/>
            <a:chExt cx="2592785" cy="5181063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D025243E-64B6-B554-A636-41EDB0E6C9C3}"/>
                </a:ext>
              </a:extLst>
            </p:cNvPr>
            <p:cNvGrpSpPr/>
            <p:nvPr/>
          </p:nvGrpSpPr>
          <p:grpSpPr>
            <a:xfrm>
              <a:off x="3409376" y="1127661"/>
              <a:ext cx="2592785" cy="5181063"/>
              <a:chOff x="3409376" y="1127661"/>
              <a:chExt cx="2592785" cy="5181063"/>
            </a:xfrm>
          </p:grpSpPr>
          <p:sp>
            <p:nvSpPr>
              <p:cNvPr id="11" name="Freeform 13">
                <a:extLst>
                  <a:ext uri="{FF2B5EF4-FFF2-40B4-BE49-F238E27FC236}">
                    <a16:creationId xmlns:a16="http://schemas.microsoft.com/office/drawing/2014/main" id="{D441A824-497E-65BE-7E59-2A975DA3809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16200000">
                <a:off x="2980157" y="3286720"/>
                <a:ext cx="3451224" cy="2592784"/>
              </a:xfrm>
              <a:prstGeom prst="homePlate">
                <a:avLst>
                  <a:gd name="adj" fmla="val 21410"/>
                </a:avLst>
              </a:prstGeom>
              <a:solidFill>
                <a:schemeClr val="bg1"/>
              </a:solidFill>
              <a:ln w="19050" cap="rnd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144000" tIns="45720" rIns="108000" bIns="45720" numCol="1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3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B969B9F4-B332-DF2A-73F5-5713B22ADBF6}"/>
                  </a:ext>
                </a:extLst>
              </p:cNvPr>
              <p:cNvGrpSpPr/>
              <p:nvPr/>
            </p:nvGrpSpPr>
            <p:grpSpPr>
              <a:xfrm>
                <a:off x="3409376" y="1127661"/>
                <a:ext cx="2592784" cy="1729838"/>
                <a:chOff x="3409376" y="1127661"/>
                <a:chExt cx="2592784" cy="1729838"/>
              </a:xfrm>
            </p:grpSpPr>
            <p:sp>
              <p:nvSpPr>
                <p:cNvPr id="9" name="Freeform 13">
                  <a:extLst>
                    <a:ext uri="{FF2B5EF4-FFF2-40B4-BE49-F238E27FC236}">
                      <a16:creationId xmlns:a16="http://schemas.microsoft.com/office/drawing/2014/main" id="{FBBAB975-1ADC-1CF7-1C58-547D9DBB2BF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 rot="5400000">
                  <a:off x="3881855" y="655182"/>
                  <a:ext cx="1647825" cy="2592784"/>
                </a:xfrm>
                <a:prstGeom prst="homePlate">
                  <a:avLst>
                    <a:gd name="adj" fmla="val 31329"/>
                  </a:avLst>
                </a:prstGeom>
                <a:solidFill>
                  <a:schemeClr val="accent1">
                    <a:lumMod val="75000"/>
                    <a:alpha val="50000"/>
                  </a:schemeClr>
                </a:solidFill>
                <a:ln w="19050" cap="rnd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144000" tIns="45720" rIns="108000" bIns="45720" numCol="1" anchor="ctr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3"/>
                    </a:solidFill>
                    <a:effectLst/>
                    <a:uLnTx/>
                    <a:uFillTx/>
                    <a:ea typeface="+mn-ea"/>
                    <a:cs typeface="+mn-cs"/>
                  </a:endParaRPr>
                </a:p>
              </p:txBody>
            </p:sp>
            <p:sp>
              <p:nvSpPr>
                <p:cNvPr id="12" name="Freeform 13">
                  <a:extLst>
                    <a:ext uri="{FF2B5EF4-FFF2-40B4-BE49-F238E27FC236}">
                      <a16:creationId xmlns:a16="http://schemas.microsoft.com/office/drawing/2014/main" id="{8F94FC7B-9637-F749-FE07-F7D8B42F1E6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 rot="5400000">
                  <a:off x="3881855" y="737195"/>
                  <a:ext cx="1647825" cy="2592784"/>
                </a:xfrm>
                <a:prstGeom prst="homePlate">
                  <a:avLst>
                    <a:gd name="adj" fmla="val 31329"/>
                  </a:avLst>
                </a:prstGeom>
                <a:solidFill>
                  <a:schemeClr val="accent1">
                    <a:lumMod val="75000"/>
                  </a:schemeClr>
                </a:solidFill>
                <a:ln w="19050" cap="rnd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144000" tIns="45720" rIns="108000" bIns="45720" numCol="1" anchor="ctr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3"/>
                    </a:solidFill>
                    <a:effectLst/>
                    <a:uLnTx/>
                    <a:uFillTx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10" name="TextBox 42">
              <a:extLst>
                <a:ext uri="{FF2B5EF4-FFF2-40B4-BE49-F238E27FC236}">
                  <a16:creationId xmlns:a16="http://schemas.microsoft.com/office/drawing/2014/main" id="{DE0B8672-3DD7-F51C-23E3-E481FB55DE4D}"/>
                </a:ext>
              </a:extLst>
            </p:cNvPr>
            <p:cNvSpPr txBox="1"/>
            <p:nvPr/>
          </p:nvSpPr>
          <p:spPr>
            <a:xfrm>
              <a:off x="3409376" y="4714874"/>
              <a:ext cx="2592784" cy="1593849"/>
            </a:xfrm>
            <a:prstGeom prst="rect">
              <a:avLst/>
            </a:prstGeom>
            <a:noFill/>
          </p:spPr>
          <p:txBody>
            <a:bodyPr wrap="square" lIns="180000" tIns="0" rIns="180000" bIns="0" rtlCol="0" anchor="t">
              <a:noAutofit/>
            </a:bodyPr>
            <a:lstStyle/>
            <a:p>
              <a:pPr>
                <a:lnSpc>
                  <a:spcPct val="110000"/>
                </a:lnSpc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ea typeface="+mn-ea"/>
                  <a:cs typeface="+mn-cs"/>
                </a:rPr>
                <a:t>Write your description here. This is a place for your text. Write your description here. This is </a:t>
              </a:r>
              <a:b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ea typeface="+mn-ea"/>
                  <a:cs typeface="+mn-cs"/>
                </a:rPr>
              </a:b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ea typeface="+mn-ea"/>
                  <a:cs typeface="+mn-cs"/>
                </a:rPr>
                <a:t>a place for your text. </a:t>
              </a:r>
            </a:p>
            <a:p>
              <a:pPr marR="0" lvl="0" algn="l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Tx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9823C4C3-4454-F9B5-1BCB-F6AC2928E21C}"/>
                </a:ext>
              </a:extLst>
            </p:cNvPr>
            <p:cNvSpPr>
              <a:spLocks noChangeAspect="1"/>
            </p:cNvSpPr>
            <p:nvPr/>
          </p:nvSpPr>
          <p:spPr bwMode="auto">
            <a:xfrm rot="5400000">
              <a:off x="4500368" y="2170851"/>
              <a:ext cx="410794" cy="401487"/>
            </a:xfrm>
            <a:custGeom>
              <a:avLst/>
              <a:gdLst>
                <a:gd name="T0" fmla="*/ 72 w 130"/>
                <a:gd name="T1" fmla="*/ 6 h 126"/>
                <a:gd name="T2" fmla="*/ 130 w 130"/>
                <a:gd name="T3" fmla="*/ 64 h 126"/>
                <a:gd name="T4" fmla="*/ 72 w 130"/>
                <a:gd name="T5" fmla="*/ 122 h 126"/>
                <a:gd name="T6" fmla="*/ 61 w 130"/>
                <a:gd name="T7" fmla="*/ 126 h 126"/>
                <a:gd name="T8" fmla="*/ 51 w 130"/>
                <a:gd name="T9" fmla="*/ 122 h 126"/>
                <a:gd name="T10" fmla="*/ 51 w 130"/>
                <a:gd name="T11" fmla="*/ 100 h 126"/>
                <a:gd name="T12" fmla="*/ 71 w 130"/>
                <a:gd name="T13" fmla="*/ 79 h 126"/>
                <a:gd name="T14" fmla="*/ 15 w 130"/>
                <a:gd name="T15" fmla="*/ 79 h 126"/>
                <a:gd name="T16" fmla="*/ 0 w 130"/>
                <a:gd name="T17" fmla="*/ 64 h 126"/>
                <a:gd name="T18" fmla="*/ 15 w 130"/>
                <a:gd name="T19" fmla="*/ 49 h 126"/>
                <a:gd name="T20" fmla="*/ 71 w 130"/>
                <a:gd name="T21" fmla="*/ 49 h 126"/>
                <a:gd name="T22" fmla="*/ 51 w 130"/>
                <a:gd name="T23" fmla="*/ 28 h 126"/>
                <a:gd name="T24" fmla="*/ 51 w 130"/>
                <a:gd name="T25" fmla="*/ 6 h 126"/>
                <a:gd name="T26" fmla="*/ 72 w 130"/>
                <a:gd name="T27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0" h="126">
                  <a:moveTo>
                    <a:pt x="72" y="6"/>
                  </a:moveTo>
                  <a:cubicBezTo>
                    <a:pt x="130" y="64"/>
                    <a:pt x="130" y="64"/>
                    <a:pt x="130" y="64"/>
                  </a:cubicBezTo>
                  <a:cubicBezTo>
                    <a:pt x="72" y="122"/>
                    <a:pt x="72" y="122"/>
                    <a:pt x="72" y="122"/>
                  </a:cubicBezTo>
                  <a:cubicBezTo>
                    <a:pt x="69" y="125"/>
                    <a:pt x="65" y="126"/>
                    <a:pt x="61" y="126"/>
                  </a:cubicBezTo>
                  <a:cubicBezTo>
                    <a:pt x="58" y="126"/>
                    <a:pt x="54" y="125"/>
                    <a:pt x="51" y="122"/>
                  </a:cubicBezTo>
                  <a:cubicBezTo>
                    <a:pt x="45" y="116"/>
                    <a:pt x="45" y="106"/>
                    <a:pt x="51" y="100"/>
                  </a:cubicBezTo>
                  <a:cubicBezTo>
                    <a:pt x="71" y="79"/>
                    <a:pt x="71" y="79"/>
                    <a:pt x="71" y="79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7" y="79"/>
                    <a:pt x="0" y="73"/>
                    <a:pt x="0" y="64"/>
                  </a:cubicBezTo>
                  <a:cubicBezTo>
                    <a:pt x="0" y="56"/>
                    <a:pt x="7" y="49"/>
                    <a:pt x="15" y="49"/>
                  </a:cubicBezTo>
                  <a:cubicBezTo>
                    <a:pt x="71" y="49"/>
                    <a:pt x="71" y="49"/>
                    <a:pt x="71" y="49"/>
                  </a:cubicBezTo>
                  <a:cubicBezTo>
                    <a:pt x="51" y="28"/>
                    <a:pt x="51" y="28"/>
                    <a:pt x="51" y="28"/>
                  </a:cubicBezTo>
                  <a:cubicBezTo>
                    <a:pt x="45" y="22"/>
                    <a:pt x="45" y="12"/>
                    <a:pt x="51" y="6"/>
                  </a:cubicBezTo>
                  <a:cubicBezTo>
                    <a:pt x="57" y="0"/>
                    <a:pt x="66" y="0"/>
                    <a:pt x="72" y="6"/>
                  </a:cubicBezTo>
                  <a:close/>
                </a:path>
              </a:pathLst>
            </a:custGeom>
            <a:solidFill>
              <a:schemeClr val="bg1"/>
            </a:solidFill>
            <a:ln w="19050" cap="rnd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pl-P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40" name="TextBox 42">
              <a:extLst>
                <a:ext uri="{FF2B5EF4-FFF2-40B4-BE49-F238E27FC236}">
                  <a16:creationId xmlns:a16="http://schemas.microsoft.com/office/drawing/2014/main" id="{F297C3C9-556E-B7C6-B01D-69541294E2E4}"/>
                </a:ext>
              </a:extLst>
            </p:cNvPr>
            <p:cNvSpPr txBox="1"/>
            <p:nvPr/>
          </p:nvSpPr>
          <p:spPr>
            <a:xfrm>
              <a:off x="3409376" y="1209674"/>
              <a:ext cx="2592784" cy="860426"/>
            </a:xfrm>
            <a:prstGeom prst="rect">
              <a:avLst/>
            </a:prstGeom>
            <a:noFill/>
          </p:spPr>
          <p:txBody>
            <a:bodyPr wrap="square" lIns="144000" tIns="0" rIns="144000" bIns="0" rtlCol="0" anchor="ctr" anchorCtr="0">
              <a:noAutofit/>
            </a:bodyPr>
            <a:lstStyle/>
            <a:p>
              <a:pPr algn="ctr">
                <a:lnSpc>
                  <a:spcPct val="110000"/>
                </a:lnSpc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defRPr/>
              </a:pPr>
              <a:r>
                <a:rPr kumimoji="0" lang="en-US" sz="200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ea typeface="+mn-ea"/>
                  <a:cs typeface="+mn-cs"/>
                </a:rPr>
                <a:t>Business Line </a:t>
              </a:r>
              <a:r>
                <a:rPr lang="en-US" sz="2000" dirty="0">
                  <a:solidFill>
                    <a:schemeClr val="bg1"/>
                  </a:solidFill>
                </a:rPr>
                <a:t>2</a:t>
              </a:r>
              <a:br>
                <a:rPr kumimoji="0" lang="en-US" sz="240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ea typeface="+mn-ea"/>
                  <a:cs typeface="+mn-cs"/>
                </a:rPr>
              </a:br>
              <a:r>
                <a:rPr lang="en-US" sz="1600" dirty="0">
                  <a:solidFill>
                    <a:schemeClr val="bg1"/>
                  </a:solidFill>
                </a:rPr>
                <a:t>XX ppt. decrease vs. LY</a:t>
              </a:r>
              <a:endPara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graphicFrame>
          <p:nvGraphicFramePr>
            <p:cNvPr id="4" name="Chart 66">
              <a:extLst>
                <a:ext uri="{FF2B5EF4-FFF2-40B4-BE49-F238E27FC236}">
                  <a16:creationId xmlns:a16="http://schemas.microsoft.com/office/drawing/2014/main" id="{6A7DF353-13DF-6DA6-1936-A3453230333B}"/>
                </a:ext>
              </a:extLst>
            </p:cNvPr>
            <p:cNvGraphicFramePr/>
            <p:nvPr/>
          </p:nvGraphicFramePr>
          <p:xfrm>
            <a:off x="4131044" y="3328276"/>
            <a:ext cx="1149448" cy="111291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96CD513-ECCA-8904-A8B1-6CD211DBB4A1}"/>
              </a:ext>
            </a:extLst>
          </p:cNvPr>
          <p:cNvGrpSpPr/>
          <p:nvPr/>
        </p:nvGrpSpPr>
        <p:grpSpPr>
          <a:xfrm>
            <a:off x="6194862" y="1127661"/>
            <a:ext cx="2592785" cy="5181063"/>
            <a:chOff x="6194862" y="1127661"/>
            <a:chExt cx="2592785" cy="5181063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18EE1810-1ABF-C230-3AD7-5B7013CCBF6C}"/>
                </a:ext>
              </a:extLst>
            </p:cNvPr>
            <p:cNvGrpSpPr/>
            <p:nvPr/>
          </p:nvGrpSpPr>
          <p:grpSpPr>
            <a:xfrm>
              <a:off x="6194862" y="1127661"/>
              <a:ext cx="2592785" cy="5181063"/>
              <a:chOff x="6194862" y="1127661"/>
              <a:chExt cx="2592785" cy="5181063"/>
            </a:xfrm>
          </p:grpSpPr>
          <p:sp>
            <p:nvSpPr>
              <p:cNvPr id="44" name="Freeform 13">
                <a:extLst>
                  <a:ext uri="{FF2B5EF4-FFF2-40B4-BE49-F238E27FC236}">
                    <a16:creationId xmlns:a16="http://schemas.microsoft.com/office/drawing/2014/main" id="{274F2457-16AE-B7FF-8225-6C04A61AAA8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16200000">
                <a:off x="5765643" y="3286720"/>
                <a:ext cx="3451224" cy="2592784"/>
              </a:xfrm>
              <a:prstGeom prst="homePlate">
                <a:avLst>
                  <a:gd name="adj" fmla="val 21410"/>
                </a:avLst>
              </a:prstGeom>
              <a:solidFill>
                <a:schemeClr val="bg1"/>
              </a:solidFill>
              <a:ln w="19050" cap="rnd">
                <a:solidFill>
                  <a:schemeClr val="accent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144000" tIns="45720" rIns="108000" bIns="45720" numCol="1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3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F259C0E5-E9B0-1835-F506-8931E9CADD48}"/>
                  </a:ext>
                </a:extLst>
              </p:cNvPr>
              <p:cNvGrpSpPr/>
              <p:nvPr/>
            </p:nvGrpSpPr>
            <p:grpSpPr>
              <a:xfrm>
                <a:off x="6194862" y="1127661"/>
                <a:ext cx="2592784" cy="1729838"/>
                <a:chOff x="6194862" y="1127661"/>
                <a:chExt cx="2592784" cy="1729838"/>
              </a:xfrm>
            </p:grpSpPr>
            <p:sp>
              <p:nvSpPr>
                <p:cNvPr id="42" name="Freeform 13">
                  <a:extLst>
                    <a:ext uri="{FF2B5EF4-FFF2-40B4-BE49-F238E27FC236}">
                      <a16:creationId xmlns:a16="http://schemas.microsoft.com/office/drawing/2014/main" id="{41341D90-9A05-D17E-6099-402223F4708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 rot="5400000">
                  <a:off x="6667341" y="655182"/>
                  <a:ext cx="1647825" cy="2592784"/>
                </a:xfrm>
                <a:prstGeom prst="homePlate">
                  <a:avLst>
                    <a:gd name="adj" fmla="val 31329"/>
                  </a:avLst>
                </a:prstGeom>
                <a:solidFill>
                  <a:schemeClr val="accent4">
                    <a:alpha val="50000"/>
                  </a:schemeClr>
                </a:solidFill>
                <a:ln w="19050" cap="rnd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144000" tIns="45720" rIns="108000" bIns="45720" numCol="1" anchor="ctr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3"/>
                    </a:solidFill>
                    <a:effectLst/>
                    <a:uLnTx/>
                    <a:uFillTx/>
                    <a:ea typeface="+mn-ea"/>
                    <a:cs typeface="+mn-cs"/>
                  </a:endParaRPr>
                </a:p>
              </p:txBody>
            </p:sp>
            <p:sp>
              <p:nvSpPr>
                <p:cNvPr id="45" name="Freeform 13">
                  <a:extLst>
                    <a:ext uri="{FF2B5EF4-FFF2-40B4-BE49-F238E27FC236}">
                      <a16:creationId xmlns:a16="http://schemas.microsoft.com/office/drawing/2014/main" id="{D2835EFE-3636-94B9-18C8-36F0BF29252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 rot="5400000">
                  <a:off x="6667341" y="737195"/>
                  <a:ext cx="1647825" cy="2592784"/>
                </a:xfrm>
                <a:prstGeom prst="homePlate">
                  <a:avLst>
                    <a:gd name="adj" fmla="val 31329"/>
                  </a:avLst>
                </a:prstGeom>
                <a:solidFill>
                  <a:schemeClr val="accent4"/>
                </a:solidFill>
                <a:ln w="19050" cap="rnd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144000" tIns="45720" rIns="108000" bIns="45720" numCol="1" anchor="ctr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3"/>
                    </a:solidFill>
                    <a:effectLst/>
                    <a:uLnTx/>
                    <a:uFillTx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3F0BF20-9B72-DFCC-5CFC-EE993A51B494}"/>
                </a:ext>
              </a:extLst>
            </p:cNvPr>
            <p:cNvSpPr txBox="1"/>
            <p:nvPr/>
          </p:nvSpPr>
          <p:spPr>
            <a:xfrm>
              <a:off x="6194862" y="4714874"/>
              <a:ext cx="2592784" cy="1593849"/>
            </a:xfrm>
            <a:prstGeom prst="rect">
              <a:avLst/>
            </a:prstGeom>
            <a:noFill/>
          </p:spPr>
          <p:txBody>
            <a:bodyPr wrap="square" lIns="180000" tIns="0" rIns="180000" bIns="0" rtlCol="0" anchor="t">
              <a:noAutofit/>
            </a:bodyPr>
            <a:lstStyle/>
            <a:p>
              <a:pPr>
                <a:lnSpc>
                  <a:spcPct val="110000"/>
                </a:lnSpc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ea typeface="+mn-ea"/>
                  <a:cs typeface="+mn-cs"/>
                </a:rPr>
                <a:t>Write your description here. This is a place for your text. Write your description here. This is </a:t>
              </a:r>
              <a:b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ea typeface="+mn-ea"/>
                  <a:cs typeface="+mn-cs"/>
                </a:rPr>
              </a:b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ea typeface="+mn-ea"/>
                  <a:cs typeface="+mn-cs"/>
                </a:rPr>
                <a:t>a place for your text. </a:t>
              </a:r>
            </a:p>
            <a:p>
              <a:pPr marR="0" lvl="0" algn="l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Tx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47" name="Freeform 5">
              <a:extLst>
                <a:ext uri="{FF2B5EF4-FFF2-40B4-BE49-F238E27FC236}">
                  <a16:creationId xmlns:a16="http://schemas.microsoft.com/office/drawing/2014/main" id="{7A45DA93-4503-BB45-F9CC-86D874BD91A0}"/>
                </a:ext>
              </a:extLst>
            </p:cNvPr>
            <p:cNvSpPr>
              <a:spLocks noChangeAspect="1"/>
            </p:cNvSpPr>
            <p:nvPr/>
          </p:nvSpPr>
          <p:spPr bwMode="auto">
            <a:xfrm rot="16200000">
              <a:off x="7285854" y="2170851"/>
              <a:ext cx="410794" cy="401487"/>
            </a:xfrm>
            <a:custGeom>
              <a:avLst/>
              <a:gdLst>
                <a:gd name="T0" fmla="*/ 72 w 130"/>
                <a:gd name="T1" fmla="*/ 6 h 126"/>
                <a:gd name="T2" fmla="*/ 130 w 130"/>
                <a:gd name="T3" fmla="*/ 64 h 126"/>
                <a:gd name="T4" fmla="*/ 72 w 130"/>
                <a:gd name="T5" fmla="*/ 122 h 126"/>
                <a:gd name="T6" fmla="*/ 61 w 130"/>
                <a:gd name="T7" fmla="*/ 126 h 126"/>
                <a:gd name="T8" fmla="*/ 51 w 130"/>
                <a:gd name="T9" fmla="*/ 122 h 126"/>
                <a:gd name="T10" fmla="*/ 51 w 130"/>
                <a:gd name="T11" fmla="*/ 100 h 126"/>
                <a:gd name="T12" fmla="*/ 71 w 130"/>
                <a:gd name="T13" fmla="*/ 79 h 126"/>
                <a:gd name="T14" fmla="*/ 15 w 130"/>
                <a:gd name="T15" fmla="*/ 79 h 126"/>
                <a:gd name="T16" fmla="*/ 0 w 130"/>
                <a:gd name="T17" fmla="*/ 64 h 126"/>
                <a:gd name="T18" fmla="*/ 15 w 130"/>
                <a:gd name="T19" fmla="*/ 49 h 126"/>
                <a:gd name="T20" fmla="*/ 71 w 130"/>
                <a:gd name="T21" fmla="*/ 49 h 126"/>
                <a:gd name="T22" fmla="*/ 51 w 130"/>
                <a:gd name="T23" fmla="*/ 28 h 126"/>
                <a:gd name="T24" fmla="*/ 51 w 130"/>
                <a:gd name="T25" fmla="*/ 6 h 126"/>
                <a:gd name="T26" fmla="*/ 72 w 130"/>
                <a:gd name="T27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0" h="126">
                  <a:moveTo>
                    <a:pt x="72" y="6"/>
                  </a:moveTo>
                  <a:cubicBezTo>
                    <a:pt x="130" y="64"/>
                    <a:pt x="130" y="64"/>
                    <a:pt x="130" y="64"/>
                  </a:cubicBezTo>
                  <a:cubicBezTo>
                    <a:pt x="72" y="122"/>
                    <a:pt x="72" y="122"/>
                    <a:pt x="72" y="122"/>
                  </a:cubicBezTo>
                  <a:cubicBezTo>
                    <a:pt x="69" y="125"/>
                    <a:pt x="65" y="126"/>
                    <a:pt x="61" y="126"/>
                  </a:cubicBezTo>
                  <a:cubicBezTo>
                    <a:pt x="58" y="126"/>
                    <a:pt x="54" y="125"/>
                    <a:pt x="51" y="122"/>
                  </a:cubicBezTo>
                  <a:cubicBezTo>
                    <a:pt x="45" y="116"/>
                    <a:pt x="45" y="106"/>
                    <a:pt x="51" y="100"/>
                  </a:cubicBezTo>
                  <a:cubicBezTo>
                    <a:pt x="71" y="79"/>
                    <a:pt x="71" y="79"/>
                    <a:pt x="71" y="79"/>
                  </a:cubicBezTo>
                  <a:cubicBezTo>
                    <a:pt x="15" y="79"/>
                    <a:pt x="15" y="79"/>
                    <a:pt x="15" y="79"/>
                  </a:cubicBezTo>
                  <a:cubicBezTo>
                    <a:pt x="7" y="79"/>
                    <a:pt x="0" y="73"/>
                    <a:pt x="0" y="64"/>
                  </a:cubicBezTo>
                  <a:cubicBezTo>
                    <a:pt x="0" y="56"/>
                    <a:pt x="7" y="49"/>
                    <a:pt x="15" y="49"/>
                  </a:cubicBezTo>
                  <a:cubicBezTo>
                    <a:pt x="71" y="49"/>
                    <a:pt x="71" y="49"/>
                    <a:pt x="71" y="49"/>
                  </a:cubicBezTo>
                  <a:cubicBezTo>
                    <a:pt x="51" y="28"/>
                    <a:pt x="51" y="28"/>
                    <a:pt x="51" y="28"/>
                  </a:cubicBezTo>
                  <a:cubicBezTo>
                    <a:pt x="45" y="22"/>
                    <a:pt x="45" y="12"/>
                    <a:pt x="51" y="6"/>
                  </a:cubicBezTo>
                  <a:cubicBezTo>
                    <a:pt x="57" y="0"/>
                    <a:pt x="66" y="0"/>
                    <a:pt x="72" y="6"/>
                  </a:cubicBezTo>
                  <a:close/>
                </a:path>
              </a:pathLst>
            </a:custGeom>
            <a:solidFill>
              <a:schemeClr val="bg1"/>
            </a:solidFill>
            <a:ln w="19050" cap="rnd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pl-PL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48" name="TextBox 42">
              <a:extLst>
                <a:ext uri="{FF2B5EF4-FFF2-40B4-BE49-F238E27FC236}">
                  <a16:creationId xmlns:a16="http://schemas.microsoft.com/office/drawing/2014/main" id="{E96B8AD9-1FF0-B160-9FFA-106748C0D723}"/>
                </a:ext>
              </a:extLst>
            </p:cNvPr>
            <p:cNvSpPr txBox="1"/>
            <p:nvPr/>
          </p:nvSpPr>
          <p:spPr>
            <a:xfrm>
              <a:off x="6194862" y="1209674"/>
              <a:ext cx="2592784" cy="860426"/>
            </a:xfrm>
            <a:prstGeom prst="rect">
              <a:avLst/>
            </a:prstGeom>
            <a:noFill/>
          </p:spPr>
          <p:txBody>
            <a:bodyPr wrap="square" lIns="144000" tIns="0" rIns="144000" bIns="0" rtlCol="0" anchor="ctr" anchorCtr="0">
              <a:noAutofit/>
            </a:bodyPr>
            <a:lstStyle/>
            <a:p>
              <a:pPr algn="ctr">
                <a:lnSpc>
                  <a:spcPct val="110000"/>
                </a:lnSpc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defRPr/>
              </a:pPr>
              <a:r>
                <a:rPr kumimoji="0" lang="en-US" sz="200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ea typeface="+mn-ea"/>
                  <a:cs typeface="+mn-cs"/>
                </a:rPr>
                <a:t>Business Line 3</a:t>
              </a:r>
              <a:br>
                <a:rPr kumimoji="0" lang="en-US" sz="240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ea typeface="+mn-ea"/>
                  <a:cs typeface="+mn-cs"/>
                </a:rPr>
              </a:br>
              <a:r>
                <a:rPr lang="en-US" sz="1600" dirty="0">
                  <a:solidFill>
                    <a:schemeClr val="bg1"/>
                  </a:solidFill>
                </a:rPr>
                <a:t>XX ppt. increase vs. LY</a:t>
              </a:r>
              <a:endPara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graphicFrame>
          <p:nvGraphicFramePr>
            <p:cNvPr id="5" name="Chart 66">
              <a:extLst>
                <a:ext uri="{FF2B5EF4-FFF2-40B4-BE49-F238E27FC236}">
                  <a16:creationId xmlns:a16="http://schemas.microsoft.com/office/drawing/2014/main" id="{04A7EDBA-B8D4-46AA-F150-9149014B5E76}"/>
                </a:ext>
              </a:extLst>
            </p:cNvPr>
            <p:cNvGraphicFramePr/>
            <p:nvPr/>
          </p:nvGraphicFramePr>
          <p:xfrm>
            <a:off x="6916530" y="3328276"/>
            <a:ext cx="1149448" cy="111291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F6A83EE-52DA-DEBB-C955-E90B5C951CE1}"/>
              </a:ext>
            </a:extLst>
          </p:cNvPr>
          <p:cNvGrpSpPr/>
          <p:nvPr/>
        </p:nvGrpSpPr>
        <p:grpSpPr>
          <a:xfrm>
            <a:off x="9080608" y="1137449"/>
            <a:ext cx="2487505" cy="5171871"/>
            <a:chOff x="9080608" y="1137449"/>
            <a:chExt cx="2487505" cy="5171871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F935FCC7-307A-D619-5948-51FE59B1C939}"/>
                </a:ext>
              </a:extLst>
            </p:cNvPr>
            <p:cNvGrpSpPr/>
            <p:nvPr/>
          </p:nvGrpSpPr>
          <p:grpSpPr>
            <a:xfrm>
              <a:off x="9080608" y="1137449"/>
              <a:ext cx="2487505" cy="5171275"/>
              <a:chOff x="9080608" y="1137449"/>
              <a:chExt cx="2487505" cy="5171275"/>
            </a:xfrm>
          </p:grpSpPr>
          <p:sp>
            <p:nvSpPr>
              <p:cNvPr id="34" name="Freeform 13">
                <a:extLst>
                  <a:ext uri="{FF2B5EF4-FFF2-40B4-BE49-F238E27FC236}">
                    <a16:creationId xmlns:a16="http://schemas.microsoft.com/office/drawing/2014/main" id="{F5F00D6E-BE66-9A19-D220-2EB9559B83E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080608" y="1638325"/>
                <a:ext cx="2487505" cy="4670399"/>
              </a:xfrm>
              <a:prstGeom prst="rect">
                <a:avLst/>
              </a:prstGeom>
              <a:solidFill>
                <a:schemeClr val="bg1"/>
              </a:solidFill>
              <a:ln w="19050" cap="rnd">
                <a:solidFill>
                  <a:schemeClr val="accent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144000" tIns="45720" rIns="108000" bIns="45720" numCol="1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>
                  <a:solidFill>
                    <a:srgbClr val="1A5882"/>
                  </a:solidFill>
                </a:endParaRPr>
              </a:p>
            </p:txBody>
          </p: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897DBF5B-BE1E-A6DF-44AA-3ECDE2F40FC1}"/>
                  </a:ext>
                </a:extLst>
              </p:cNvPr>
              <p:cNvGrpSpPr/>
              <p:nvPr/>
            </p:nvGrpSpPr>
            <p:grpSpPr>
              <a:xfrm>
                <a:off x="9261370" y="1137449"/>
                <a:ext cx="2125980" cy="958052"/>
                <a:chOff x="9261370" y="1137449"/>
                <a:chExt cx="2125980" cy="958052"/>
              </a:xfrm>
            </p:grpSpPr>
            <p:grpSp>
              <p:nvGrpSpPr>
                <p:cNvPr id="36" name="Group 35">
                  <a:extLst>
                    <a:ext uri="{FF2B5EF4-FFF2-40B4-BE49-F238E27FC236}">
                      <a16:creationId xmlns:a16="http://schemas.microsoft.com/office/drawing/2014/main" id="{8ACB6357-DC8E-8253-D577-85284175F0E7}"/>
                    </a:ext>
                  </a:extLst>
                </p:cNvPr>
                <p:cNvGrpSpPr/>
                <p:nvPr/>
              </p:nvGrpSpPr>
              <p:grpSpPr>
                <a:xfrm>
                  <a:off x="9261370" y="1137449"/>
                  <a:ext cx="2125980" cy="958052"/>
                  <a:chOff x="9261370" y="1137449"/>
                  <a:chExt cx="2125980" cy="958052"/>
                </a:xfrm>
              </p:grpSpPr>
              <p:sp>
                <p:nvSpPr>
                  <p:cNvPr id="41" name="Freeform 5">
                    <a:extLst>
                      <a:ext uri="{FF2B5EF4-FFF2-40B4-BE49-F238E27FC236}">
                        <a16:creationId xmlns:a16="http://schemas.microsoft.com/office/drawing/2014/main" id="{0D7285D0-FFA3-2C58-E07B-6D69381BB56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5400000" flipV="1">
                    <a:off x="9891570" y="599722"/>
                    <a:ext cx="865579" cy="2125980"/>
                  </a:xfrm>
                  <a:prstGeom prst="homePlate">
                    <a:avLst>
                      <a:gd name="adj" fmla="val 29235"/>
                    </a:avLst>
                  </a:prstGeom>
                  <a:solidFill>
                    <a:schemeClr val="accent3">
                      <a:alpha val="50000"/>
                    </a:schemeClr>
                  </a:solidFill>
                  <a:ln w="19050" cap="rnd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6" name="Freeform 5">
                    <a:extLst>
                      <a:ext uri="{FF2B5EF4-FFF2-40B4-BE49-F238E27FC236}">
                        <a16:creationId xmlns:a16="http://schemas.microsoft.com/office/drawing/2014/main" id="{B614C071-EBEC-7970-F215-7C827EF0AD0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5400000" flipV="1">
                    <a:off x="9891570" y="507249"/>
                    <a:ext cx="865580" cy="2125980"/>
                  </a:xfrm>
                  <a:prstGeom prst="homePlate">
                    <a:avLst>
                      <a:gd name="adj" fmla="val 29235"/>
                    </a:avLst>
                  </a:prstGeom>
                  <a:solidFill>
                    <a:schemeClr val="accent3"/>
                  </a:solidFill>
                  <a:ln w="19050" cap="rnd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38" name="Textfeld 61">
                  <a:extLst>
                    <a:ext uri="{FF2B5EF4-FFF2-40B4-BE49-F238E27FC236}">
                      <a16:creationId xmlns:a16="http://schemas.microsoft.com/office/drawing/2014/main" id="{26472BCD-C3C4-C05B-E6F9-09D368E30A47}"/>
                    </a:ext>
                  </a:extLst>
                </p:cNvPr>
                <p:cNvSpPr txBox="1"/>
                <p:nvPr/>
              </p:nvSpPr>
              <p:spPr>
                <a:xfrm>
                  <a:off x="9357962" y="1248766"/>
                  <a:ext cx="1932796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 lvl="0" indent="0" algn="ctr" defTabSz="457200" rtl="0" eaLnBrk="1" fontAlgn="auto" latinLnBrk="0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000" i="0" u="none" strike="noStrike" kern="1200" cap="none" spc="2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ea typeface="+mn-ea"/>
                      <a:cs typeface="+mn-cs"/>
                    </a:rPr>
                    <a:t>Comments</a:t>
                  </a:r>
                </a:p>
              </p:txBody>
            </p:sp>
          </p:grpSp>
        </p:grpSp>
        <p:sp>
          <p:nvSpPr>
            <p:cNvPr id="33" name="TextBox 42">
              <a:extLst>
                <a:ext uri="{FF2B5EF4-FFF2-40B4-BE49-F238E27FC236}">
                  <a16:creationId xmlns:a16="http://schemas.microsoft.com/office/drawing/2014/main" id="{D0FA9483-D424-144D-36E0-3DC654075AF7}"/>
                </a:ext>
              </a:extLst>
            </p:cNvPr>
            <p:cNvSpPr txBox="1"/>
            <p:nvPr/>
          </p:nvSpPr>
          <p:spPr>
            <a:xfrm>
              <a:off x="9080608" y="2451135"/>
              <a:ext cx="2469525" cy="3858185"/>
            </a:xfrm>
            <a:prstGeom prst="rect">
              <a:avLst/>
            </a:prstGeom>
            <a:noFill/>
          </p:spPr>
          <p:txBody>
            <a:bodyPr wrap="square" lIns="180000" tIns="108000" rIns="180000" bIns="108000" rtlCol="0" anchor="t">
              <a:noAutofit/>
            </a:bodyPr>
            <a:lstStyle/>
            <a:p>
              <a:pPr>
                <a:lnSpc>
                  <a:spcPct val="110000"/>
                </a:lnSpc>
                <a:spcAft>
                  <a:spcPts val="600"/>
                </a:spcAft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Write your text here. </a:t>
              </a:r>
              <a:br>
                <a:rPr lang="en-US" sz="1600" dirty="0">
                  <a:solidFill>
                    <a:schemeClr val="tx1"/>
                  </a:solidFill>
                </a:rPr>
              </a:br>
              <a:r>
                <a:rPr lang="en-US" sz="1600" dirty="0">
                  <a:solidFill>
                    <a:schemeClr val="tx1"/>
                  </a:solidFill>
                </a:rPr>
                <a:t>This is a place for your description. Write your text here. </a:t>
              </a:r>
            </a:p>
            <a:p>
              <a:pPr>
                <a:lnSpc>
                  <a:spcPct val="110000"/>
                </a:lnSpc>
                <a:spcAft>
                  <a:spcPts val="600"/>
                </a:spcAft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This is a place for your description. Write your text here. This is a place for your description.</a:t>
              </a:r>
            </a:p>
            <a:p>
              <a:pPr>
                <a:lnSpc>
                  <a:spcPct val="110000"/>
                </a:lnSpc>
                <a:spcAft>
                  <a:spcPts val="600"/>
                </a:spcAft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Write your text here. </a:t>
              </a:r>
              <a:br>
                <a:rPr lang="en-US" sz="1600" dirty="0">
                  <a:solidFill>
                    <a:schemeClr val="tx1"/>
                  </a:solidFill>
                </a:rPr>
              </a:br>
              <a:r>
                <a:rPr lang="en-US" sz="1600" dirty="0">
                  <a:solidFill>
                    <a:schemeClr val="tx1"/>
                  </a:solidFill>
                </a:rPr>
                <a:t>This is a place for your description. Write your text here. 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76145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53">
            <a:extLst>
              <a:ext uri="{FF2B5EF4-FFF2-40B4-BE49-F238E27FC236}">
                <a16:creationId xmlns:a16="http://schemas.microsoft.com/office/drawing/2014/main" id="{16F91CE0-379E-472D-8E61-600FA3AF2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Here I’m sharing a </a:t>
            </a:r>
            <a:r>
              <a:rPr lang="en-US" sz="3200"/>
              <a:t>few financia</a:t>
            </a:r>
            <a:r>
              <a:rPr lang="en-US"/>
              <a:t>l icons</a:t>
            </a:r>
            <a:br>
              <a:rPr lang="en-US" sz="3200" dirty="0"/>
            </a:br>
            <a:r>
              <a:rPr lang="en-US" sz="3200" dirty="0"/>
              <a:t>you can reuse for </a:t>
            </a:r>
            <a:r>
              <a:rPr lang="en-US" sz="3200"/>
              <a:t>your presentations</a:t>
            </a:r>
            <a:endParaRPr lang="en-US" sz="1600" dirty="0"/>
          </a:p>
        </p:txBody>
      </p:sp>
      <p:sp>
        <p:nvSpPr>
          <p:cNvPr id="53" name="pole tekstowe 51">
            <a:extLst>
              <a:ext uri="{FF2B5EF4-FFF2-40B4-BE49-F238E27FC236}">
                <a16:creationId xmlns:a16="http://schemas.microsoft.com/office/drawing/2014/main" id="{8E8278E6-9BA3-4F3E-B7B5-83EF29B1F670}"/>
              </a:ext>
            </a:extLst>
          </p:cNvPr>
          <p:cNvSpPr txBox="1"/>
          <p:nvPr/>
        </p:nvSpPr>
        <p:spPr>
          <a:xfrm>
            <a:off x="4121364" y="2852897"/>
            <a:ext cx="914400" cy="288404"/>
          </a:xfrm>
          <a:prstGeom prst="rect">
            <a:avLst/>
          </a:prstGeom>
          <a:noFill/>
        </p:spPr>
        <p:txBody>
          <a:bodyPr wrap="none" lIns="144000" tIns="108000" rIns="144000" bIns="108000" rtlCol="0" anchor="ctr">
            <a:noAutofit/>
          </a:bodyPr>
          <a:lstStyle>
            <a:defPPr>
              <a:defRPr lang="pl-PL"/>
            </a:defPPr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GM</a:t>
            </a:r>
          </a:p>
          <a:p>
            <a:r>
              <a:rPr lang="en-US" dirty="0"/>
              <a:t>(Gross Margin)</a:t>
            </a:r>
          </a:p>
        </p:txBody>
      </p:sp>
      <p:sp>
        <p:nvSpPr>
          <p:cNvPr id="55" name="Freeform 30">
            <a:extLst>
              <a:ext uri="{FF2B5EF4-FFF2-40B4-BE49-F238E27FC236}">
                <a16:creationId xmlns:a16="http://schemas.microsoft.com/office/drawing/2014/main" id="{6ACB0ED2-F169-4D55-93AF-970572178D5D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2755338" y="3391093"/>
            <a:ext cx="748900" cy="540730"/>
          </a:xfrm>
          <a:custGeom>
            <a:avLst/>
            <a:gdLst>
              <a:gd name="T0" fmla="*/ 683 w 1658"/>
              <a:gd name="T1" fmla="*/ 272 h 1195"/>
              <a:gd name="T2" fmla="*/ 131 w 1658"/>
              <a:gd name="T3" fmla="*/ 555 h 1195"/>
              <a:gd name="T4" fmla="*/ 541 w 1658"/>
              <a:gd name="T5" fmla="*/ 1189 h 1195"/>
              <a:gd name="T6" fmla="*/ 825 w 1658"/>
              <a:gd name="T7" fmla="*/ 470 h 1195"/>
              <a:gd name="T8" fmla="*/ 808 w 1658"/>
              <a:gd name="T9" fmla="*/ 73 h 1195"/>
              <a:gd name="T10" fmla="*/ 632 w 1658"/>
              <a:gd name="T11" fmla="*/ 102 h 1195"/>
              <a:gd name="T12" fmla="*/ 530 w 1658"/>
              <a:gd name="T13" fmla="*/ 11 h 1195"/>
              <a:gd name="T14" fmla="*/ 427 w 1658"/>
              <a:gd name="T15" fmla="*/ 96 h 1195"/>
              <a:gd name="T16" fmla="*/ 245 w 1658"/>
              <a:gd name="T17" fmla="*/ 73 h 1195"/>
              <a:gd name="T18" fmla="*/ 1528 w 1658"/>
              <a:gd name="T19" fmla="*/ 306 h 1195"/>
              <a:gd name="T20" fmla="*/ 1528 w 1658"/>
              <a:gd name="T21" fmla="*/ 45 h 1195"/>
              <a:gd name="T22" fmla="*/ 1658 w 1658"/>
              <a:gd name="T23" fmla="*/ 600 h 1195"/>
              <a:gd name="T24" fmla="*/ 1528 w 1658"/>
              <a:gd name="T25" fmla="*/ 1155 h 1195"/>
              <a:gd name="T26" fmla="*/ 1528 w 1658"/>
              <a:gd name="T27" fmla="*/ 889 h 1195"/>
              <a:gd name="T28" fmla="*/ 1215 w 1658"/>
              <a:gd name="T29" fmla="*/ 266 h 1195"/>
              <a:gd name="T30" fmla="*/ 1061 w 1658"/>
              <a:gd name="T31" fmla="*/ 238 h 1195"/>
              <a:gd name="T32" fmla="*/ 1090 w 1658"/>
              <a:gd name="T33" fmla="*/ 85 h 1195"/>
              <a:gd name="T34" fmla="*/ 1249 w 1658"/>
              <a:gd name="T35" fmla="*/ 113 h 1195"/>
              <a:gd name="T36" fmla="*/ 1249 w 1658"/>
              <a:gd name="T37" fmla="*/ 238 h 1195"/>
              <a:gd name="T38" fmla="*/ 1215 w 1658"/>
              <a:gd name="T39" fmla="*/ 504 h 1195"/>
              <a:gd name="T40" fmla="*/ 1061 w 1658"/>
              <a:gd name="T41" fmla="*/ 538 h 1195"/>
              <a:gd name="T42" fmla="*/ 1090 w 1658"/>
              <a:gd name="T43" fmla="*/ 691 h 1195"/>
              <a:gd name="T44" fmla="*/ 1249 w 1658"/>
              <a:gd name="T45" fmla="*/ 657 h 1195"/>
              <a:gd name="T46" fmla="*/ 1249 w 1658"/>
              <a:gd name="T47" fmla="*/ 538 h 1195"/>
              <a:gd name="T48" fmla="*/ 1215 w 1658"/>
              <a:gd name="T49" fmla="*/ 928 h 1195"/>
              <a:gd name="T50" fmla="*/ 1061 w 1658"/>
              <a:gd name="T51" fmla="*/ 957 h 1195"/>
              <a:gd name="T52" fmla="*/ 1090 w 1658"/>
              <a:gd name="T53" fmla="*/ 1115 h 1195"/>
              <a:gd name="T54" fmla="*/ 1249 w 1658"/>
              <a:gd name="T55" fmla="*/ 1081 h 1195"/>
              <a:gd name="T56" fmla="*/ 1249 w 1658"/>
              <a:gd name="T57" fmla="*/ 957 h 1195"/>
              <a:gd name="T58" fmla="*/ 1658 w 1658"/>
              <a:gd name="T59" fmla="*/ 175 h 1195"/>
              <a:gd name="T60" fmla="*/ 1658 w 1658"/>
              <a:gd name="T61" fmla="*/ 600 h 1195"/>
              <a:gd name="T62" fmla="*/ 1658 w 1658"/>
              <a:gd name="T63" fmla="*/ 1019 h 1195"/>
              <a:gd name="T64" fmla="*/ 386 w 1658"/>
              <a:gd name="T65" fmla="*/ 627 h 1195"/>
              <a:gd name="T66" fmla="*/ 353 w 1658"/>
              <a:gd name="T67" fmla="*/ 896 h 1195"/>
              <a:gd name="T68" fmla="*/ 496 w 1658"/>
              <a:gd name="T69" fmla="*/ 420 h 1195"/>
              <a:gd name="T70" fmla="*/ 496 w 1658"/>
              <a:gd name="T71" fmla="*/ 952 h 1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658" h="1195">
                <a:moveTo>
                  <a:pt x="763" y="362"/>
                </a:moveTo>
                <a:cubicBezTo>
                  <a:pt x="729" y="317"/>
                  <a:pt x="689" y="277"/>
                  <a:pt x="683" y="272"/>
                </a:cubicBezTo>
                <a:cubicBezTo>
                  <a:pt x="666" y="266"/>
                  <a:pt x="336" y="249"/>
                  <a:pt x="302" y="272"/>
                </a:cubicBezTo>
                <a:cubicBezTo>
                  <a:pt x="268" y="294"/>
                  <a:pt x="171" y="470"/>
                  <a:pt x="131" y="555"/>
                </a:cubicBezTo>
                <a:cubicBezTo>
                  <a:pt x="91" y="662"/>
                  <a:pt x="0" y="945"/>
                  <a:pt x="194" y="1093"/>
                </a:cubicBezTo>
                <a:cubicBezTo>
                  <a:pt x="302" y="1178"/>
                  <a:pt x="456" y="1195"/>
                  <a:pt x="541" y="1189"/>
                </a:cubicBezTo>
                <a:cubicBezTo>
                  <a:pt x="655" y="1189"/>
                  <a:pt x="882" y="1121"/>
                  <a:pt x="899" y="923"/>
                </a:cubicBezTo>
                <a:cubicBezTo>
                  <a:pt x="922" y="708"/>
                  <a:pt x="865" y="555"/>
                  <a:pt x="825" y="470"/>
                </a:cubicBezTo>
                <a:moveTo>
                  <a:pt x="700" y="204"/>
                </a:moveTo>
                <a:cubicBezTo>
                  <a:pt x="757" y="153"/>
                  <a:pt x="814" y="96"/>
                  <a:pt x="808" y="73"/>
                </a:cubicBezTo>
                <a:cubicBezTo>
                  <a:pt x="808" y="51"/>
                  <a:pt x="706" y="51"/>
                  <a:pt x="706" y="51"/>
                </a:cubicBezTo>
                <a:cubicBezTo>
                  <a:pt x="632" y="102"/>
                  <a:pt x="632" y="102"/>
                  <a:pt x="632" y="102"/>
                </a:cubicBezTo>
                <a:cubicBezTo>
                  <a:pt x="632" y="102"/>
                  <a:pt x="632" y="51"/>
                  <a:pt x="632" y="34"/>
                </a:cubicBezTo>
                <a:cubicBezTo>
                  <a:pt x="638" y="17"/>
                  <a:pt x="586" y="17"/>
                  <a:pt x="530" y="11"/>
                </a:cubicBezTo>
                <a:cubicBezTo>
                  <a:pt x="473" y="0"/>
                  <a:pt x="450" y="5"/>
                  <a:pt x="444" y="28"/>
                </a:cubicBezTo>
                <a:cubicBezTo>
                  <a:pt x="433" y="51"/>
                  <a:pt x="427" y="96"/>
                  <a:pt x="427" y="96"/>
                </a:cubicBezTo>
                <a:cubicBezTo>
                  <a:pt x="427" y="96"/>
                  <a:pt x="387" y="39"/>
                  <a:pt x="376" y="34"/>
                </a:cubicBezTo>
                <a:cubicBezTo>
                  <a:pt x="359" y="28"/>
                  <a:pt x="285" y="34"/>
                  <a:pt x="245" y="73"/>
                </a:cubicBezTo>
                <a:cubicBezTo>
                  <a:pt x="200" y="113"/>
                  <a:pt x="302" y="204"/>
                  <a:pt x="302" y="204"/>
                </a:cubicBezTo>
                <a:moveTo>
                  <a:pt x="1528" y="306"/>
                </a:moveTo>
                <a:cubicBezTo>
                  <a:pt x="1658" y="175"/>
                  <a:pt x="1658" y="175"/>
                  <a:pt x="1658" y="175"/>
                </a:cubicBezTo>
                <a:cubicBezTo>
                  <a:pt x="1528" y="45"/>
                  <a:pt x="1528" y="45"/>
                  <a:pt x="1528" y="45"/>
                </a:cubicBezTo>
                <a:moveTo>
                  <a:pt x="1528" y="730"/>
                </a:moveTo>
                <a:cubicBezTo>
                  <a:pt x="1658" y="600"/>
                  <a:pt x="1658" y="600"/>
                  <a:pt x="1658" y="600"/>
                </a:cubicBezTo>
                <a:cubicBezTo>
                  <a:pt x="1528" y="464"/>
                  <a:pt x="1528" y="464"/>
                  <a:pt x="1528" y="464"/>
                </a:cubicBezTo>
                <a:moveTo>
                  <a:pt x="1528" y="1155"/>
                </a:moveTo>
                <a:cubicBezTo>
                  <a:pt x="1658" y="1019"/>
                  <a:pt x="1658" y="1019"/>
                  <a:pt x="1658" y="1019"/>
                </a:cubicBezTo>
                <a:cubicBezTo>
                  <a:pt x="1528" y="889"/>
                  <a:pt x="1528" y="889"/>
                  <a:pt x="1528" y="889"/>
                </a:cubicBezTo>
                <a:moveTo>
                  <a:pt x="1249" y="238"/>
                </a:moveTo>
                <a:cubicBezTo>
                  <a:pt x="1249" y="255"/>
                  <a:pt x="1232" y="266"/>
                  <a:pt x="1215" y="266"/>
                </a:cubicBezTo>
                <a:cubicBezTo>
                  <a:pt x="1090" y="266"/>
                  <a:pt x="1090" y="266"/>
                  <a:pt x="1090" y="266"/>
                </a:cubicBezTo>
                <a:cubicBezTo>
                  <a:pt x="1072" y="266"/>
                  <a:pt x="1061" y="255"/>
                  <a:pt x="1061" y="238"/>
                </a:cubicBezTo>
                <a:cubicBezTo>
                  <a:pt x="1061" y="113"/>
                  <a:pt x="1061" y="113"/>
                  <a:pt x="1061" y="113"/>
                </a:cubicBezTo>
                <a:cubicBezTo>
                  <a:pt x="1061" y="96"/>
                  <a:pt x="1072" y="85"/>
                  <a:pt x="1090" y="85"/>
                </a:cubicBezTo>
                <a:cubicBezTo>
                  <a:pt x="1215" y="85"/>
                  <a:pt x="1215" y="85"/>
                  <a:pt x="1215" y="85"/>
                </a:cubicBezTo>
                <a:cubicBezTo>
                  <a:pt x="1232" y="85"/>
                  <a:pt x="1249" y="96"/>
                  <a:pt x="1249" y="113"/>
                </a:cubicBezTo>
                <a:cubicBezTo>
                  <a:pt x="1249" y="238"/>
                  <a:pt x="1249" y="238"/>
                  <a:pt x="1249" y="238"/>
                </a:cubicBezTo>
                <a:cubicBezTo>
                  <a:pt x="1249" y="238"/>
                  <a:pt x="1249" y="238"/>
                  <a:pt x="1249" y="238"/>
                </a:cubicBezTo>
                <a:close/>
                <a:moveTo>
                  <a:pt x="1249" y="538"/>
                </a:moveTo>
                <a:cubicBezTo>
                  <a:pt x="1249" y="521"/>
                  <a:pt x="1232" y="504"/>
                  <a:pt x="1215" y="504"/>
                </a:cubicBezTo>
                <a:cubicBezTo>
                  <a:pt x="1090" y="504"/>
                  <a:pt x="1090" y="504"/>
                  <a:pt x="1090" y="504"/>
                </a:cubicBezTo>
                <a:cubicBezTo>
                  <a:pt x="1072" y="504"/>
                  <a:pt x="1061" y="521"/>
                  <a:pt x="1061" y="538"/>
                </a:cubicBezTo>
                <a:cubicBezTo>
                  <a:pt x="1061" y="657"/>
                  <a:pt x="1061" y="657"/>
                  <a:pt x="1061" y="657"/>
                </a:cubicBezTo>
                <a:cubicBezTo>
                  <a:pt x="1061" y="679"/>
                  <a:pt x="1072" y="691"/>
                  <a:pt x="1090" y="691"/>
                </a:cubicBezTo>
                <a:cubicBezTo>
                  <a:pt x="1215" y="691"/>
                  <a:pt x="1215" y="691"/>
                  <a:pt x="1215" y="691"/>
                </a:cubicBezTo>
                <a:cubicBezTo>
                  <a:pt x="1232" y="691"/>
                  <a:pt x="1249" y="679"/>
                  <a:pt x="1249" y="657"/>
                </a:cubicBezTo>
                <a:cubicBezTo>
                  <a:pt x="1249" y="538"/>
                  <a:pt x="1249" y="538"/>
                  <a:pt x="1249" y="538"/>
                </a:cubicBezTo>
                <a:cubicBezTo>
                  <a:pt x="1249" y="538"/>
                  <a:pt x="1249" y="538"/>
                  <a:pt x="1249" y="538"/>
                </a:cubicBezTo>
                <a:close/>
                <a:moveTo>
                  <a:pt x="1249" y="957"/>
                </a:moveTo>
                <a:cubicBezTo>
                  <a:pt x="1249" y="940"/>
                  <a:pt x="1232" y="928"/>
                  <a:pt x="1215" y="928"/>
                </a:cubicBezTo>
                <a:cubicBezTo>
                  <a:pt x="1090" y="928"/>
                  <a:pt x="1090" y="928"/>
                  <a:pt x="1090" y="928"/>
                </a:cubicBezTo>
                <a:cubicBezTo>
                  <a:pt x="1072" y="928"/>
                  <a:pt x="1061" y="940"/>
                  <a:pt x="1061" y="957"/>
                </a:cubicBezTo>
                <a:cubicBezTo>
                  <a:pt x="1061" y="1081"/>
                  <a:pt x="1061" y="1081"/>
                  <a:pt x="1061" y="1081"/>
                </a:cubicBezTo>
                <a:cubicBezTo>
                  <a:pt x="1061" y="1098"/>
                  <a:pt x="1072" y="1115"/>
                  <a:pt x="1090" y="1115"/>
                </a:cubicBezTo>
                <a:cubicBezTo>
                  <a:pt x="1215" y="1115"/>
                  <a:pt x="1215" y="1115"/>
                  <a:pt x="1215" y="1115"/>
                </a:cubicBezTo>
                <a:cubicBezTo>
                  <a:pt x="1232" y="1115"/>
                  <a:pt x="1249" y="1098"/>
                  <a:pt x="1249" y="1081"/>
                </a:cubicBezTo>
                <a:cubicBezTo>
                  <a:pt x="1249" y="957"/>
                  <a:pt x="1249" y="957"/>
                  <a:pt x="1249" y="957"/>
                </a:cubicBezTo>
                <a:cubicBezTo>
                  <a:pt x="1249" y="957"/>
                  <a:pt x="1249" y="957"/>
                  <a:pt x="1249" y="957"/>
                </a:cubicBezTo>
                <a:close/>
                <a:moveTo>
                  <a:pt x="1351" y="175"/>
                </a:moveTo>
                <a:cubicBezTo>
                  <a:pt x="1658" y="175"/>
                  <a:pt x="1658" y="175"/>
                  <a:pt x="1658" y="175"/>
                </a:cubicBezTo>
                <a:moveTo>
                  <a:pt x="1351" y="600"/>
                </a:moveTo>
                <a:cubicBezTo>
                  <a:pt x="1658" y="600"/>
                  <a:pt x="1658" y="600"/>
                  <a:pt x="1658" y="600"/>
                </a:cubicBezTo>
                <a:moveTo>
                  <a:pt x="1351" y="1019"/>
                </a:moveTo>
                <a:cubicBezTo>
                  <a:pt x="1658" y="1019"/>
                  <a:pt x="1658" y="1019"/>
                  <a:pt x="1658" y="1019"/>
                </a:cubicBezTo>
                <a:moveTo>
                  <a:pt x="602" y="547"/>
                </a:moveTo>
                <a:cubicBezTo>
                  <a:pt x="578" y="494"/>
                  <a:pt x="380" y="469"/>
                  <a:pt x="386" y="627"/>
                </a:cubicBezTo>
                <a:cubicBezTo>
                  <a:pt x="395" y="754"/>
                  <a:pt x="648" y="683"/>
                  <a:pt x="639" y="840"/>
                </a:cubicBezTo>
                <a:cubicBezTo>
                  <a:pt x="629" y="983"/>
                  <a:pt x="404" y="977"/>
                  <a:pt x="353" y="896"/>
                </a:cubicBezTo>
                <a:moveTo>
                  <a:pt x="496" y="506"/>
                </a:moveTo>
                <a:cubicBezTo>
                  <a:pt x="496" y="420"/>
                  <a:pt x="496" y="420"/>
                  <a:pt x="496" y="420"/>
                </a:cubicBezTo>
                <a:moveTo>
                  <a:pt x="496" y="1038"/>
                </a:moveTo>
                <a:cubicBezTo>
                  <a:pt x="496" y="952"/>
                  <a:pt x="496" y="952"/>
                  <a:pt x="496" y="952"/>
                </a:cubicBezTo>
              </a:path>
            </a:pathLst>
          </a:custGeom>
          <a:noFill/>
          <a:ln w="28575" cap="rnd">
            <a:solidFill>
              <a:schemeClr val="bg2">
                <a:lumMod val="50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0" name="pole tekstowe 51">
            <a:extLst>
              <a:ext uri="{FF2B5EF4-FFF2-40B4-BE49-F238E27FC236}">
                <a16:creationId xmlns:a16="http://schemas.microsoft.com/office/drawing/2014/main" id="{89E65C97-7883-49E1-B05A-41984CD1E3D8}"/>
              </a:ext>
            </a:extLst>
          </p:cNvPr>
          <p:cNvSpPr txBox="1"/>
          <p:nvPr/>
        </p:nvSpPr>
        <p:spPr>
          <a:xfrm>
            <a:off x="2672588" y="2852897"/>
            <a:ext cx="914400" cy="288404"/>
          </a:xfrm>
          <a:prstGeom prst="rect">
            <a:avLst/>
          </a:prstGeom>
          <a:noFill/>
        </p:spPr>
        <p:txBody>
          <a:bodyPr wrap="none" lIns="144000" tIns="108000" rIns="144000" bIns="108000" rtlCol="0" anchor="ctr">
            <a:noAutofit/>
          </a:bodyPr>
          <a:lstStyle>
            <a:defPPr>
              <a:defRPr lang="pl-PL"/>
            </a:defPPr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Expenses, </a:t>
            </a:r>
            <a:br>
              <a:rPr lang="en-US" dirty="0"/>
            </a:br>
            <a:r>
              <a:rPr lang="en-US" dirty="0"/>
              <a:t>Costs, Outgoing cash</a:t>
            </a:r>
          </a:p>
        </p:txBody>
      </p:sp>
      <p:sp>
        <p:nvSpPr>
          <p:cNvPr id="61" name="Freeform 29">
            <a:extLst>
              <a:ext uri="{FF2B5EF4-FFF2-40B4-BE49-F238E27FC236}">
                <a16:creationId xmlns:a16="http://schemas.microsoft.com/office/drawing/2014/main" id="{01749B95-8982-4FAB-A9D6-1C9B3DFD9E04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088965" y="3377179"/>
            <a:ext cx="748898" cy="554644"/>
          </a:xfrm>
          <a:custGeom>
            <a:avLst/>
            <a:gdLst>
              <a:gd name="T0" fmla="*/ 153 w 1616"/>
              <a:gd name="T1" fmla="*/ 266 h 1195"/>
              <a:gd name="T2" fmla="*/ 0 w 1616"/>
              <a:gd name="T3" fmla="*/ 238 h 1195"/>
              <a:gd name="T4" fmla="*/ 28 w 1616"/>
              <a:gd name="T5" fmla="*/ 85 h 1195"/>
              <a:gd name="T6" fmla="*/ 188 w 1616"/>
              <a:gd name="T7" fmla="*/ 113 h 1195"/>
              <a:gd name="T8" fmla="*/ 188 w 1616"/>
              <a:gd name="T9" fmla="*/ 238 h 1195"/>
              <a:gd name="T10" fmla="*/ 153 w 1616"/>
              <a:gd name="T11" fmla="*/ 504 h 1195"/>
              <a:gd name="T12" fmla="*/ 0 w 1616"/>
              <a:gd name="T13" fmla="*/ 538 h 1195"/>
              <a:gd name="T14" fmla="*/ 28 w 1616"/>
              <a:gd name="T15" fmla="*/ 691 h 1195"/>
              <a:gd name="T16" fmla="*/ 188 w 1616"/>
              <a:gd name="T17" fmla="*/ 657 h 1195"/>
              <a:gd name="T18" fmla="*/ 188 w 1616"/>
              <a:gd name="T19" fmla="*/ 538 h 1195"/>
              <a:gd name="T20" fmla="*/ 153 w 1616"/>
              <a:gd name="T21" fmla="*/ 929 h 1195"/>
              <a:gd name="T22" fmla="*/ 0 w 1616"/>
              <a:gd name="T23" fmla="*/ 957 h 1195"/>
              <a:gd name="T24" fmla="*/ 28 w 1616"/>
              <a:gd name="T25" fmla="*/ 1116 h 1195"/>
              <a:gd name="T26" fmla="*/ 188 w 1616"/>
              <a:gd name="T27" fmla="*/ 1082 h 1195"/>
              <a:gd name="T28" fmla="*/ 188 w 1616"/>
              <a:gd name="T29" fmla="*/ 957 h 1195"/>
              <a:gd name="T30" fmla="*/ 1377 w 1616"/>
              <a:gd name="T31" fmla="*/ 272 h 1195"/>
              <a:gd name="T32" fmla="*/ 825 w 1616"/>
              <a:gd name="T33" fmla="*/ 555 h 1195"/>
              <a:gd name="T34" fmla="*/ 1234 w 1616"/>
              <a:gd name="T35" fmla="*/ 1189 h 1195"/>
              <a:gd name="T36" fmla="*/ 1519 w 1616"/>
              <a:gd name="T37" fmla="*/ 470 h 1195"/>
              <a:gd name="T38" fmla="*/ 1502 w 1616"/>
              <a:gd name="T39" fmla="*/ 74 h 1195"/>
              <a:gd name="T40" fmla="*/ 1325 w 1616"/>
              <a:gd name="T41" fmla="*/ 102 h 1195"/>
              <a:gd name="T42" fmla="*/ 1223 w 1616"/>
              <a:gd name="T43" fmla="*/ 11 h 1195"/>
              <a:gd name="T44" fmla="*/ 1121 w 1616"/>
              <a:gd name="T45" fmla="*/ 96 h 1195"/>
              <a:gd name="T46" fmla="*/ 939 w 1616"/>
              <a:gd name="T47" fmla="*/ 74 h 1195"/>
              <a:gd name="T48" fmla="*/ 466 w 1616"/>
              <a:gd name="T49" fmla="*/ 306 h 1195"/>
              <a:gd name="T50" fmla="*/ 466 w 1616"/>
              <a:gd name="T51" fmla="*/ 45 h 1195"/>
              <a:gd name="T52" fmla="*/ 597 w 1616"/>
              <a:gd name="T53" fmla="*/ 176 h 1195"/>
              <a:gd name="T54" fmla="*/ 597 w 1616"/>
              <a:gd name="T55" fmla="*/ 600 h 1195"/>
              <a:gd name="T56" fmla="*/ 290 w 1616"/>
              <a:gd name="T57" fmla="*/ 600 h 1195"/>
              <a:gd name="T58" fmla="*/ 466 w 1616"/>
              <a:gd name="T59" fmla="*/ 1155 h 1195"/>
              <a:gd name="T60" fmla="*/ 466 w 1616"/>
              <a:gd name="T61" fmla="*/ 889 h 1195"/>
              <a:gd name="T62" fmla="*/ 597 w 1616"/>
              <a:gd name="T63" fmla="*/ 1019 h 1195"/>
              <a:gd name="T64" fmla="*/ 1080 w 1616"/>
              <a:gd name="T65" fmla="*/ 627 h 1195"/>
              <a:gd name="T66" fmla="*/ 1046 w 1616"/>
              <a:gd name="T67" fmla="*/ 896 h 1195"/>
              <a:gd name="T68" fmla="*/ 1189 w 1616"/>
              <a:gd name="T69" fmla="*/ 420 h 1195"/>
              <a:gd name="T70" fmla="*/ 1189 w 1616"/>
              <a:gd name="T71" fmla="*/ 952 h 1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616" h="1195">
                <a:moveTo>
                  <a:pt x="188" y="238"/>
                </a:moveTo>
                <a:cubicBezTo>
                  <a:pt x="188" y="255"/>
                  <a:pt x="171" y="266"/>
                  <a:pt x="153" y="266"/>
                </a:cubicBezTo>
                <a:cubicBezTo>
                  <a:pt x="28" y="266"/>
                  <a:pt x="28" y="266"/>
                  <a:pt x="28" y="266"/>
                </a:cubicBezTo>
                <a:cubicBezTo>
                  <a:pt x="11" y="266"/>
                  <a:pt x="0" y="255"/>
                  <a:pt x="0" y="238"/>
                </a:cubicBezTo>
                <a:cubicBezTo>
                  <a:pt x="0" y="113"/>
                  <a:pt x="0" y="113"/>
                  <a:pt x="0" y="113"/>
                </a:cubicBezTo>
                <a:cubicBezTo>
                  <a:pt x="0" y="96"/>
                  <a:pt x="11" y="85"/>
                  <a:pt x="28" y="85"/>
                </a:cubicBezTo>
                <a:cubicBezTo>
                  <a:pt x="153" y="85"/>
                  <a:pt x="153" y="85"/>
                  <a:pt x="153" y="85"/>
                </a:cubicBezTo>
                <a:cubicBezTo>
                  <a:pt x="171" y="85"/>
                  <a:pt x="188" y="96"/>
                  <a:pt x="188" y="113"/>
                </a:cubicBezTo>
                <a:cubicBezTo>
                  <a:pt x="188" y="238"/>
                  <a:pt x="188" y="238"/>
                  <a:pt x="188" y="238"/>
                </a:cubicBezTo>
                <a:cubicBezTo>
                  <a:pt x="188" y="238"/>
                  <a:pt x="188" y="238"/>
                  <a:pt x="188" y="238"/>
                </a:cubicBezTo>
                <a:close/>
                <a:moveTo>
                  <a:pt x="188" y="538"/>
                </a:moveTo>
                <a:cubicBezTo>
                  <a:pt x="188" y="521"/>
                  <a:pt x="171" y="504"/>
                  <a:pt x="153" y="504"/>
                </a:cubicBezTo>
                <a:cubicBezTo>
                  <a:pt x="28" y="504"/>
                  <a:pt x="28" y="504"/>
                  <a:pt x="28" y="504"/>
                </a:cubicBezTo>
                <a:cubicBezTo>
                  <a:pt x="11" y="504"/>
                  <a:pt x="0" y="521"/>
                  <a:pt x="0" y="538"/>
                </a:cubicBezTo>
                <a:cubicBezTo>
                  <a:pt x="0" y="657"/>
                  <a:pt x="0" y="657"/>
                  <a:pt x="0" y="657"/>
                </a:cubicBezTo>
                <a:cubicBezTo>
                  <a:pt x="0" y="680"/>
                  <a:pt x="11" y="691"/>
                  <a:pt x="28" y="691"/>
                </a:cubicBezTo>
                <a:cubicBezTo>
                  <a:pt x="153" y="691"/>
                  <a:pt x="153" y="691"/>
                  <a:pt x="153" y="691"/>
                </a:cubicBezTo>
                <a:cubicBezTo>
                  <a:pt x="171" y="691"/>
                  <a:pt x="188" y="680"/>
                  <a:pt x="188" y="657"/>
                </a:cubicBezTo>
                <a:cubicBezTo>
                  <a:pt x="188" y="538"/>
                  <a:pt x="188" y="538"/>
                  <a:pt x="188" y="538"/>
                </a:cubicBezTo>
                <a:cubicBezTo>
                  <a:pt x="188" y="538"/>
                  <a:pt x="188" y="538"/>
                  <a:pt x="188" y="538"/>
                </a:cubicBezTo>
                <a:close/>
                <a:moveTo>
                  <a:pt x="188" y="957"/>
                </a:moveTo>
                <a:cubicBezTo>
                  <a:pt x="188" y="940"/>
                  <a:pt x="171" y="929"/>
                  <a:pt x="153" y="929"/>
                </a:cubicBezTo>
                <a:cubicBezTo>
                  <a:pt x="28" y="929"/>
                  <a:pt x="28" y="929"/>
                  <a:pt x="28" y="929"/>
                </a:cubicBezTo>
                <a:cubicBezTo>
                  <a:pt x="11" y="929"/>
                  <a:pt x="0" y="940"/>
                  <a:pt x="0" y="957"/>
                </a:cubicBezTo>
                <a:cubicBezTo>
                  <a:pt x="0" y="1082"/>
                  <a:pt x="0" y="1082"/>
                  <a:pt x="0" y="1082"/>
                </a:cubicBezTo>
                <a:cubicBezTo>
                  <a:pt x="0" y="1099"/>
                  <a:pt x="11" y="1116"/>
                  <a:pt x="28" y="1116"/>
                </a:cubicBezTo>
                <a:cubicBezTo>
                  <a:pt x="153" y="1116"/>
                  <a:pt x="153" y="1116"/>
                  <a:pt x="153" y="1116"/>
                </a:cubicBezTo>
                <a:cubicBezTo>
                  <a:pt x="171" y="1116"/>
                  <a:pt x="188" y="1099"/>
                  <a:pt x="188" y="1082"/>
                </a:cubicBezTo>
                <a:cubicBezTo>
                  <a:pt x="188" y="957"/>
                  <a:pt x="188" y="957"/>
                  <a:pt x="188" y="957"/>
                </a:cubicBezTo>
                <a:cubicBezTo>
                  <a:pt x="188" y="957"/>
                  <a:pt x="188" y="957"/>
                  <a:pt x="188" y="957"/>
                </a:cubicBezTo>
                <a:close/>
                <a:moveTo>
                  <a:pt x="1456" y="362"/>
                </a:moveTo>
                <a:cubicBezTo>
                  <a:pt x="1422" y="317"/>
                  <a:pt x="1382" y="277"/>
                  <a:pt x="1377" y="272"/>
                </a:cubicBezTo>
                <a:cubicBezTo>
                  <a:pt x="1360" y="266"/>
                  <a:pt x="1030" y="249"/>
                  <a:pt x="996" y="272"/>
                </a:cubicBezTo>
                <a:cubicBezTo>
                  <a:pt x="961" y="294"/>
                  <a:pt x="865" y="470"/>
                  <a:pt x="825" y="555"/>
                </a:cubicBezTo>
                <a:cubicBezTo>
                  <a:pt x="785" y="663"/>
                  <a:pt x="694" y="946"/>
                  <a:pt x="887" y="1093"/>
                </a:cubicBezTo>
                <a:cubicBezTo>
                  <a:pt x="996" y="1178"/>
                  <a:pt x="1149" y="1195"/>
                  <a:pt x="1234" y="1189"/>
                </a:cubicBezTo>
                <a:cubicBezTo>
                  <a:pt x="1348" y="1189"/>
                  <a:pt x="1576" y="1121"/>
                  <a:pt x="1593" y="923"/>
                </a:cubicBezTo>
                <a:cubicBezTo>
                  <a:pt x="1616" y="708"/>
                  <a:pt x="1559" y="555"/>
                  <a:pt x="1519" y="470"/>
                </a:cubicBezTo>
                <a:moveTo>
                  <a:pt x="1394" y="204"/>
                </a:moveTo>
                <a:cubicBezTo>
                  <a:pt x="1451" y="153"/>
                  <a:pt x="1508" y="96"/>
                  <a:pt x="1502" y="74"/>
                </a:cubicBezTo>
                <a:cubicBezTo>
                  <a:pt x="1502" y="51"/>
                  <a:pt x="1399" y="51"/>
                  <a:pt x="1399" y="51"/>
                </a:cubicBezTo>
                <a:cubicBezTo>
                  <a:pt x="1325" y="102"/>
                  <a:pt x="1325" y="102"/>
                  <a:pt x="1325" y="102"/>
                </a:cubicBezTo>
                <a:cubicBezTo>
                  <a:pt x="1325" y="102"/>
                  <a:pt x="1325" y="51"/>
                  <a:pt x="1325" y="34"/>
                </a:cubicBezTo>
                <a:cubicBezTo>
                  <a:pt x="1331" y="17"/>
                  <a:pt x="1280" y="17"/>
                  <a:pt x="1223" y="11"/>
                </a:cubicBezTo>
                <a:cubicBezTo>
                  <a:pt x="1166" y="0"/>
                  <a:pt x="1143" y="6"/>
                  <a:pt x="1138" y="28"/>
                </a:cubicBezTo>
                <a:cubicBezTo>
                  <a:pt x="1126" y="51"/>
                  <a:pt x="1121" y="96"/>
                  <a:pt x="1121" y="96"/>
                </a:cubicBezTo>
                <a:cubicBezTo>
                  <a:pt x="1121" y="96"/>
                  <a:pt x="1081" y="40"/>
                  <a:pt x="1069" y="34"/>
                </a:cubicBezTo>
                <a:cubicBezTo>
                  <a:pt x="1052" y="28"/>
                  <a:pt x="978" y="34"/>
                  <a:pt x="939" y="74"/>
                </a:cubicBezTo>
                <a:cubicBezTo>
                  <a:pt x="893" y="113"/>
                  <a:pt x="996" y="204"/>
                  <a:pt x="996" y="204"/>
                </a:cubicBezTo>
                <a:moveTo>
                  <a:pt x="466" y="306"/>
                </a:moveTo>
                <a:cubicBezTo>
                  <a:pt x="597" y="176"/>
                  <a:pt x="597" y="176"/>
                  <a:pt x="597" y="176"/>
                </a:cubicBezTo>
                <a:cubicBezTo>
                  <a:pt x="466" y="45"/>
                  <a:pt x="466" y="45"/>
                  <a:pt x="466" y="45"/>
                </a:cubicBezTo>
                <a:moveTo>
                  <a:pt x="290" y="176"/>
                </a:moveTo>
                <a:cubicBezTo>
                  <a:pt x="597" y="176"/>
                  <a:pt x="597" y="176"/>
                  <a:pt x="597" y="176"/>
                </a:cubicBezTo>
                <a:moveTo>
                  <a:pt x="466" y="730"/>
                </a:moveTo>
                <a:cubicBezTo>
                  <a:pt x="597" y="600"/>
                  <a:pt x="597" y="600"/>
                  <a:pt x="597" y="600"/>
                </a:cubicBezTo>
                <a:cubicBezTo>
                  <a:pt x="466" y="464"/>
                  <a:pt x="466" y="464"/>
                  <a:pt x="466" y="464"/>
                </a:cubicBezTo>
                <a:moveTo>
                  <a:pt x="290" y="600"/>
                </a:moveTo>
                <a:cubicBezTo>
                  <a:pt x="597" y="600"/>
                  <a:pt x="597" y="600"/>
                  <a:pt x="597" y="600"/>
                </a:cubicBezTo>
                <a:moveTo>
                  <a:pt x="466" y="1155"/>
                </a:moveTo>
                <a:cubicBezTo>
                  <a:pt x="597" y="1019"/>
                  <a:pt x="597" y="1019"/>
                  <a:pt x="597" y="1019"/>
                </a:cubicBezTo>
                <a:cubicBezTo>
                  <a:pt x="466" y="889"/>
                  <a:pt x="466" y="889"/>
                  <a:pt x="466" y="889"/>
                </a:cubicBezTo>
                <a:moveTo>
                  <a:pt x="290" y="1019"/>
                </a:moveTo>
                <a:cubicBezTo>
                  <a:pt x="597" y="1019"/>
                  <a:pt x="597" y="1019"/>
                  <a:pt x="597" y="1019"/>
                </a:cubicBezTo>
                <a:moveTo>
                  <a:pt x="1296" y="547"/>
                </a:moveTo>
                <a:cubicBezTo>
                  <a:pt x="1271" y="494"/>
                  <a:pt x="1074" y="470"/>
                  <a:pt x="1080" y="627"/>
                </a:cubicBezTo>
                <a:cubicBezTo>
                  <a:pt x="1089" y="754"/>
                  <a:pt x="1341" y="683"/>
                  <a:pt x="1332" y="841"/>
                </a:cubicBezTo>
                <a:cubicBezTo>
                  <a:pt x="1323" y="983"/>
                  <a:pt x="1098" y="977"/>
                  <a:pt x="1046" y="896"/>
                </a:cubicBezTo>
                <a:moveTo>
                  <a:pt x="1189" y="507"/>
                </a:moveTo>
                <a:cubicBezTo>
                  <a:pt x="1189" y="420"/>
                  <a:pt x="1189" y="420"/>
                  <a:pt x="1189" y="420"/>
                </a:cubicBezTo>
                <a:moveTo>
                  <a:pt x="1189" y="1039"/>
                </a:moveTo>
                <a:cubicBezTo>
                  <a:pt x="1189" y="952"/>
                  <a:pt x="1189" y="952"/>
                  <a:pt x="1189" y="952"/>
                </a:cubicBezTo>
              </a:path>
            </a:pathLst>
          </a:custGeom>
          <a:noFill/>
          <a:ln w="28575" cap="rnd">
            <a:solidFill>
              <a:schemeClr val="bg2">
                <a:lumMod val="50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" name="pole tekstowe 51">
            <a:extLst>
              <a:ext uri="{FF2B5EF4-FFF2-40B4-BE49-F238E27FC236}">
                <a16:creationId xmlns:a16="http://schemas.microsoft.com/office/drawing/2014/main" id="{4B08FE83-E55E-430C-885B-B44E60B082A8}"/>
              </a:ext>
            </a:extLst>
          </p:cNvPr>
          <p:cNvSpPr txBox="1"/>
          <p:nvPr/>
        </p:nvSpPr>
        <p:spPr>
          <a:xfrm>
            <a:off x="1006214" y="2852897"/>
            <a:ext cx="914400" cy="288404"/>
          </a:xfrm>
          <a:prstGeom prst="rect">
            <a:avLst/>
          </a:prstGeom>
          <a:noFill/>
        </p:spPr>
        <p:txBody>
          <a:bodyPr wrap="none" lIns="144000" tIns="108000" rIns="144000" bIns="108000" rtlCol="0" anchor="ctr">
            <a:noAutofit/>
          </a:bodyPr>
          <a:lstStyle>
            <a:defPPr>
              <a:defRPr lang="pl-PL"/>
            </a:defPPr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Net Revenue, </a:t>
            </a:r>
          </a:p>
          <a:p>
            <a:r>
              <a:rPr lang="en-US" dirty="0"/>
              <a:t>Income, Earning…</a:t>
            </a: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571D352A-65ED-5DA4-694C-212CD87B0703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717512" y="3318459"/>
            <a:ext cx="470676" cy="613364"/>
          </a:xfrm>
          <a:custGeom>
            <a:avLst/>
            <a:gdLst>
              <a:gd name="T0" fmla="*/ 1289 w 1453"/>
              <a:gd name="T1" fmla="*/ 715 h 1891"/>
              <a:gd name="T2" fmla="*/ 1419 w 1453"/>
              <a:gd name="T3" fmla="*/ 1458 h 1891"/>
              <a:gd name="T4" fmla="*/ 850 w 1453"/>
              <a:gd name="T5" fmla="*/ 1891 h 1891"/>
              <a:gd name="T6" fmla="*/ 301 w 1453"/>
              <a:gd name="T7" fmla="*/ 1733 h 1891"/>
              <a:gd name="T8" fmla="*/ 212 w 1453"/>
              <a:gd name="T9" fmla="*/ 880 h 1891"/>
              <a:gd name="T10" fmla="*/ 473 w 1453"/>
              <a:gd name="T11" fmla="*/ 433 h 1891"/>
              <a:gd name="T12" fmla="*/ 1069 w 1453"/>
              <a:gd name="T13" fmla="*/ 433 h 1891"/>
              <a:gd name="T14" fmla="*/ 1186 w 1453"/>
              <a:gd name="T15" fmla="*/ 557 h 1891"/>
              <a:gd name="T16" fmla="*/ 1097 w 1453"/>
              <a:gd name="T17" fmla="*/ 323 h 1891"/>
              <a:gd name="T18" fmla="*/ 1275 w 1453"/>
              <a:gd name="T19" fmla="*/ 117 h 1891"/>
              <a:gd name="T20" fmla="*/ 1104 w 1453"/>
              <a:gd name="T21" fmla="*/ 76 h 1891"/>
              <a:gd name="T22" fmla="*/ 994 w 1453"/>
              <a:gd name="T23" fmla="*/ 165 h 1891"/>
              <a:gd name="T24" fmla="*/ 994 w 1453"/>
              <a:gd name="T25" fmla="*/ 55 h 1891"/>
              <a:gd name="T26" fmla="*/ 829 w 1453"/>
              <a:gd name="T27" fmla="*/ 14 h 1891"/>
              <a:gd name="T28" fmla="*/ 692 w 1453"/>
              <a:gd name="T29" fmla="*/ 42 h 1891"/>
              <a:gd name="T30" fmla="*/ 672 w 1453"/>
              <a:gd name="T31" fmla="*/ 152 h 1891"/>
              <a:gd name="T32" fmla="*/ 589 w 1453"/>
              <a:gd name="T33" fmla="*/ 55 h 1891"/>
              <a:gd name="T34" fmla="*/ 377 w 1453"/>
              <a:gd name="T35" fmla="*/ 117 h 1891"/>
              <a:gd name="T36" fmla="*/ 473 w 1453"/>
              <a:gd name="T37" fmla="*/ 323 h 1891"/>
              <a:gd name="T38" fmla="*/ 586 w 1453"/>
              <a:gd name="T39" fmla="*/ 1382 h 1891"/>
              <a:gd name="T40" fmla="*/ 998 w 1453"/>
              <a:gd name="T41" fmla="*/ 1302 h 1891"/>
              <a:gd name="T42" fmla="*/ 635 w 1453"/>
              <a:gd name="T43" fmla="*/ 994 h 1891"/>
              <a:gd name="T44" fmla="*/ 942 w 1453"/>
              <a:gd name="T45" fmla="*/ 883 h 1891"/>
              <a:gd name="T46" fmla="*/ 789 w 1453"/>
              <a:gd name="T47" fmla="*/ 826 h 1891"/>
              <a:gd name="T48" fmla="*/ 789 w 1453"/>
              <a:gd name="T49" fmla="*/ 704 h 1891"/>
              <a:gd name="T50" fmla="*/ 789 w 1453"/>
              <a:gd name="T51" fmla="*/ 1579 h 1891"/>
              <a:gd name="T52" fmla="*/ 789 w 1453"/>
              <a:gd name="T53" fmla="*/ 1459 h 1891"/>
              <a:gd name="T54" fmla="*/ 545 w 1453"/>
              <a:gd name="T55" fmla="*/ 1177 h 1891"/>
              <a:gd name="T56" fmla="*/ 284 w 1453"/>
              <a:gd name="T57" fmla="*/ 1177 h 1891"/>
              <a:gd name="T58" fmla="*/ 326 w 1453"/>
              <a:gd name="T59" fmla="*/ 1559 h 1891"/>
              <a:gd name="T60" fmla="*/ 1046 w 1453"/>
              <a:gd name="T61" fmla="*/ 1704 h 1891"/>
              <a:gd name="T62" fmla="*/ 1268 w 1453"/>
              <a:gd name="T63" fmla="*/ 1176 h 1891"/>
              <a:gd name="T64" fmla="*/ 1266 w 1453"/>
              <a:gd name="T65" fmla="*/ 1177 h 1891"/>
              <a:gd name="T66" fmla="*/ 1137 w 1453"/>
              <a:gd name="T67" fmla="*/ 1177 h 18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453" h="1891">
                <a:moveTo>
                  <a:pt x="1289" y="715"/>
                </a:moveTo>
                <a:cubicBezTo>
                  <a:pt x="1337" y="832"/>
                  <a:pt x="1453" y="1087"/>
                  <a:pt x="1419" y="1458"/>
                </a:cubicBezTo>
                <a:cubicBezTo>
                  <a:pt x="1385" y="1774"/>
                  <a:pt x="1021" y="1884"/>
                  <a:pt x="850" y="1891"/>
                </a:cubicBezTo>
                <a:cubicBezTo>
                  <a:pt x="713" y="1891"/>
                  <a:pt x="473" y="1863"/>
                  <a:pt x="301" y="1733"/>
                </a:cubicBezTo>
                <a:cubicBezTo>
                  <a:pt x="0" y="1499"/>
                  <a:pt x="144" y="1052"/>
                  <a:pt x="212" y="880"/>
                </a:cubicBezTo>
                <a:cubicBezTo>
                  <a:pt x="260" y="743"/>
                  <a:pt x="418" y="468"/>
                  <a:pt x="473" y="433"/>
                </a:cubicBezTo>
                <a:cubicBezTo>
                  <a:pt x="528" y="399"/>
                  <a:pt x="1049" y="427"/>
                  <a:pt x="1069" y="433"/>
                </a:cubicBezTo>
                <a:cubicBezTo>
                  <a:pt x="1083" y="440"/>
                  <a:pt x="1131" y="488"/>
                  <a:pt x="1186" y="557"/>
                </a:cubicBezTo>
                <a:moveTo>
                  <a:pt x="1097" y="323"/>
                </a:moveTo>
                <a:cubicBezTo>
                  <a:pt x="1186" y="241"/>
                  <a:pt x="1275" y="152"/>
                  <a:pt x="1275" y="117"/>
                </a:cubicBezTo>
                <a:cubicBezTo>
                  <a:pt x="1268" y="83"/>
                  <a:pt x="1104" y="76"/>
                  <a:pt x="1104" y="76"/>
                </a:cubicBezTo>
                <a:cubicBezTo>
                  <a:pt x="994" y="165"/>
                  <a:pt x="994" y="165"/>
                  <a:pt x="994" y="165"/>
                </a:cubicBezTo>
                <a:cubicBezTo>
                  <a:pt x="994" y="165"/>
                  <a:pt x="987" y="83"/>
                  <a:pt x="994" y="55"/>
                </a:cubicBezTo>
                <a:cubicBezTo>
                  <a:pt x="1001" y="28"/>
                  <a:pt x="919" y="28"/>
                  <a:pt x="829" y="14"/>
                </a:cubicBezTo>
                <a:cubicBezTo>
                  <a:pt x="740" y="0"/>
                  <a:pt x="706" y="7"/>
                  <a:pt x="692" y="42"/>
                </a:cubicBezTo>
                <a:cubicBezTo>
                  <a:pt x="685" y="83"/>
                  <a:pt x="672" y="152"/>
                  <a:pt x="672" y="152"/>
                </a:cubicBezTo>
                <a:cubicBezTo>
                  <a:pt x="672" y="152"/>
                  <a:pt x="610" y="69"/>
                  <a:pt x="589" y="55"/>
                </a:cubicBezTo>
                <a:cubicBezTo>
                  <a:pt x="562" y="48"/>
                  <a:pt x="445" y="55"/>
                  <a:pt x="377" y="117"/>
                </a:cubicBezTo>
                <a:cubicBezTo>
                  <a:pt x="315" y="179"/>
                  <a:pt x="473" y="323"/>
                  <a:pt x="473" y="323"/>
                </a:cubicBezTo>
                <a:moveTo>
                  <a:pt x="586" y="1382"/>
                </a:moveTo>
                <a:cubicBezTo>
                  <a:pt x="660" y="1493"/>
                  <a:pt x="985" y="1499"/>
                  <a:pt x="998" y="1302"/>
                </a:cubicBezTo>
                <a:cubicBezTo>
                  <a:pt x="1010" y="1080"/>
                  <a:pt x="641" y="1179"/>
                  <a:pt x="635" y="994"/>
                </a:cubicBezTo>
                <a:cubicBezTo>
                  <a:pt x="623" y="772"/>
                  <a:pt x="905" y="809"/>
                  <a:pt x="942" y="883"/>
                </a:cubicBezTo>
                <a:moveTo>
                  <a:pt x="789" y="826"/>
                </a:moveTo>
                <a:cubicBezTo>
                  <a:pt x="789" y="704"/>
                  <a:pt x="789" y="704"/>
                  <a:pt x="789" y="704"/>
                </a:cubicBezTo>
                <a:moveTo>
                  <a:pt x="789" y="1579"/>
                </a:moveTo>
                <a:cubicBezTo>
                  <a:pt x="789" y="1459"/>
                  <a:pt x="789" y="1459"/>
                  <a:pt x="789" y="1459"/>
                </a:cubicBezTo>
                <a:moveTo>
                  <a:pt x="545" y="1177"/>
                </a:moveTo>
                <a:cubicBezTo>
                  <a:pt x="545" y="1177"/>
                  <a:pt x="284" y="1177"/>
                  <a:pt x="284" y="1177"/>
                </a:cubicBezTo>
                <a:cubicBezTo>
                  <a:pt x="259" y="1315"/>
                  <a:pt x="262" y="1454"/>
                  <a:pt x="326" y="1559"/>
                </a:cubicBezTo>
                <a:cubicBezTo>
                  <a:pt x="391" y="1660"/>
                  <a:pt x="659" y="1820"/>
                  <a:pt x="1046" y="1704"/>
                </a:cubicBezTo>
                <a:cubicBezTo>
                  <a:pt x="1281" y="1630"/>
                  <a:pt x="1290" y="1357"/>
                  <a:pt x="1268" y="1176"/>
                </a:cubicBezTo>
                <a:cubicBezTo>
                  <a:pt x="1266" y="1177"/>
                  <a:pt x="1266" y="1177"/>
                  <a:pt x="1266" y="1177"/>
                </a:cubicBezTo>
                <a:cubicBezTo>
                  <a:pt x="1137" y="1177"/>
                  <a:pt x="1137" y="1177"/>
                  <a:pt x="1137" y="1177"/>
                </a:cubicBezTo>
              </a:path>
            </a:pathLst>
          </a:custGeom>
          <a:noFill/>
          <a:ln w="28575" cap="rnd">
            <a:solidFill>
              <a:schemeClr val="bg2">
                <a:lumMod val="50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pole tekstowe 51">
            <a:extLst>
              <a:ext uri="{FF2B5EF4-FFF2-40B4-BE49-F238E27FC236}">
                <a16:creationId xmlns:a16="http://schemas.microsoft.com/office/drawing/2014/main" id="{46362674-BCF6-08FD-E16E-26DB0F721BB3}"/>
              </a:ext>
            </a:extLst>
          </p:cNvPr>
          <p:cNvSpPr txBox="1"/>
          <p:nvPr/>
        </p:nvSpPr>
        <p:spPr>
          <a:xfrm>
            <a:off x="5229566" y="2742059"/>
            <a:ext cx="1520428" cy="510080"/>
          </a:xfrm>
          <a:prstGeom prst="rect">
            <a:avLst/>
          </a:prstGeom>
          <a:noFill/>
        </p:spPr>
        <p:txBody>
          <a:bodyPr wrap="none" lIns="144000" tIns="108000" rIns="144000" bIns="108000" rtlCol="0" anchor="ctr">
            <a:noAutofit/>
          </a:bodyPr>
          <a:lstStyle>
            <a:defPPr>
              <a:defRPr lang="pl-PL"/>
            </a:defPPr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ctr"/>
            <a:r>
              <a:rPr lang="en-US" sz="1100" dirty="0"/>
              <a:t>Earning before Taxes, </a:t>
            </a:r>
            <a:br>
              <a:rPr lang="en-US" sz="1100" dirty="0"/>
            </a:br>
            <a:r>
              <a:rPr lang="en-US" sz="1100" dirty="0"/>
              <a:t>EBIT, EBITDA, Profit …</a:t>
            </a:r>
          </a:p>
        </p:txBody>
      </p:sp>
      <p:sp>
        <p:nvSpPr>
          <p:cNvPr id="19" name="Freeform 7">
            <a:extLst>
              <a:ext uri="{FF2B5EF4-FFF2-40B4-BE49-F238E27FC236}">
                <a16:creationId xmlns:a16="http://schemas.microsoft.com/office/drawing/2014/main" id="{40DAC16B-45E6-175A-4E88-A29DB84F4EDC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343226" y="3319355"/>
            <a:ext cx="470676" cy="612468"/>
          </a:xfrm>
          <a:custGeom>
            <a:avLst/>
            <a:gdLst>
              <a:gd name="T0" fmla="*/ 1290 w 1454"/>
              <a:gd name="T1" fmla="*/ 715 h 1890"/>
              <a:gd name="T2" fmla="*/ 1420 w 1454"/>
              <a:gd name="T3" fmla="*/ 1457 h 1890"/>
              <a:gd name="T4" fmla="*/ 851 w 1454"/>
              <a:gd name="T5" fmla="*/ 1890 h 1890"/>
              <a:gd name="T6" fmla="*/ 302 w 1454"/>
              <a:gd name="T7" fmla="*/ 1732 h 1890"/>
              <a:gd name="T8" fmla="*/ 213 w 1454"/>
              <a:gd name="T9" fmla="*/ 880 h 1890"/>
              <a:gd name="T10" fmla="*/ 474 w 1454"/>
              <a:gd name="T11" fmla="*/ 433 h 1890"/>
              <a:gd name="T12" fmla="*/ 1070 w 1454"/>
              <a:gd name="T13" fmla="*/ 433 h 1890"/>
              <a:gd name="T14" fmla="*/ 1187 w 1454"/>
              <a:gd name="T15" fmla="*/ 557 h 1890"/>
              <a:gd name="T16" fmla="*/ 1098 w 1454"/>
              <a:gd name="T17" fmla="*/ 323 h 1890"/>
              <a:gd name="T18" fmla="*/ 1276 w 1454"/>
              <a:gd name="T19" fmla="*/ 117 h 1890"/>
              <a:gd name="T20" fmla="*/ 1104 w 1454"/>
              <a:gd name="T21" fmla="*/ 75 h 1890"/>
              <a:gd name="T22" fmla="*/ 995 w 1454"/>
              <a:gd name="T23" fmla="*/ 165 h 1890"/>
              <a:gd name="T24" fmla="*/ 995 w 1454"/>
              <a:gd name="T25" fmla="*/ 55 h 1890"/>
              <a:gd name="T26" fmla="*/ 830 w 1454"/>
              <a:gd name="T27" fmla="*/ 14 h 1890"/>
              <a:gd name="T28" fmla="*/ 693 w 1454"/>
              <a:gd name="T29" fmla="*/ 41 h 1890"/>
              <a:gd name="T30" fmla="*/ 672 w 1454"/>
              <a:gd name="T31" fmla="*/ 151 h 1890"/>
              <a:gd name="T32" fmla="*/ 590 w 1454"/>
              <a:gd name="T33" fmla="*/ 55 h 1890"/>
              <a:gd name="T34" fmla="*/ 378 w 1454"/>
              <a:gd name="T35" fmla="*/ 117 h 1890"/>
              <a:gd name="T36" fmla="*/ 474 w 1454"/>
              <a:gd name="T37" fmla="*/ 323 h 1890"/>
              <a:gd name="T38" fmla="*/ 586 w 1454"/>
              <a:gd name="T39" fmla="*/ 1382 h 1890"/>
              <a:gd name="T40" fmla="*/ 998 w 1454"/>
              <a:gd name="T41" fmla="*/ 1301 h 1890"/>
              <a:gd name="T42" fmla="*/ 636 w 1454"/>
              <a:gd name="T43" fmla="*/ 993 h 1890"/>
              <a:gd name="T44" fmla="*/ 943 w 1454"/>
              <a:gd name="T45" fmla="*/ 882 h 1890"/>
              <a:gd name="T46" fmla="*/ 789 w 1454"/>
              <a:gd name="T47" fmla="*/ 825 h 1890"/>
              <a:gd name="T48" fmla="*/ 789 w 1454"/>
              <a:gd name="T49" fmla="*/ 703 h 1890"/>
              <a:gd name="T50" fmla="*/ 789 w 1454"/>
              <a:gd name="T51" fmla="*/ 1579 h 1890"/>
              <a:gd name="T52" fmla="*/ 789 w 1454"/>
              <a:gd name="T53" fmla="*/ 1459 h 1890"/>
              <a:gd name="T54" fmla="*/ 1236 w 1454"/>
              <a:gd name="T55" fmla="*/ 1010 h 1890"/>
              <a:gd name="T56" fmla="*/ 1047 w 1454"/>
              <a:gd name="T57" fmla="*/ 603 h 1890"/>
              <a:gd name="T58" fmla="*/ 511 w 1454"/>
              <a:gd name="T59" fmla="*/ 603 h 1890"/>
              <a:gd name="T60" fmla="*/ 327 w 1454"/>
              <a:gd name="T61" fmla="*/ 1559 h 1890"/>
              <a:gd name="T62" fmla="*/ 1047 w 1454"/>
              <a:gd name="T63" fmla="*/ 1704 h 1890"/>
              <a:gd name="T64" fmla="*/ 1236 w 1454"/>
              <a:gd name="T65" fmla="*/ 1010 h 1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454" h="1890">
                <a:moveTo>
                  <a:pt x="1290" y="715"/>
                </a:moveTo>
                <a:cubicBezTo>
                  <a:pt x="1338" y="832"/>
                  <a:pt x="1454" y="1086"/>
                  <a:pt x="1420" y="1457"/>
                </a:cubicBezTo>
                <a:cubicBezTo>
                  <a:pt x="1386" y="1774"/>
                  <a:pt x="1022" y="1884"/>
                  <a:pt x="851" y="1890"/>
                </a:cubicBezTo>
                <a:cubicBezTo>
                  <a:pt x="714" y="1890"/>
                  <a:pt x="474" y="1863"/>
                  <a:pt x="302" y="1732"/>
                </a:cubicBezTo>
                <a:cubicBezTo>
                  <a:pt x="0" y="1499"/>
                  <a:pt x="144" y="1052"/>
                  <a:pt x="213" y="880"/>
                </a:cubicBezTo>
                <a:cubicBezTo>
                  <a:pt x="261" y="742"/>
                  <a:pt x="419" y="467"/>
                  <a:pt x="474" y="433"/>
                </a:cubicBezTo>
                <a:cubicBezTo>
                  <a:pt x="528" y="399"/>
                  <a:pt x="1050" y="426"/>
                  <a:pt x="1070" y="433"/>
                </a:cubicBezTo>
                <a:cubicBezTo>
                  <a:pt x="1084" y="440"/>
                  <a:pt x="1132" y="488"/>
                  <a:pt x="1187" y="557"/>
                </a:cubicBezTo>
                <a:moveTo>
                  <a:pt x="1098" y="323"/>
                </a:moveTo>
                <a:cubicBezTo>
                  <a:pt x="1187" y="240"/>
                  <a:pt x="1276" y="151"/>
                  <a:pt x="1276" y="117"/>
                </a:cubicBezTo>
                <a:cubicBezTo>
                  <a:pt x="1269" y="82"/>
                  <a:pt x="1104" y="75"/>
                  <a:pt x="1104" y="75"/>
                </a:cubicBezTo>
                <a:cubicBezTo>
                  <a:pt x="995" y="165"/>
                  <a:pt x="995" y="165"/>
                  <a:pt x="995" y="165"/>
                </a:cubicBezTo>
                <a:cubicBezTo>
                  <a:pt x="995" y="165"/>
                  <a:pt x="988" y="82"/>
                  <a:pt x="995" y="55"/>
                </a:cubicBezTo>
                <a:cubicBezTo>
                  <a:pt x="1002" y="27"/>
                  <a:pt x="919" y="27"/>
                  <a:pt x="830" y="14"/>
                </a:cubicBezTo>
                <a:cubicBezTo>
                  <a:pt x="741" y="0"/>
                  <a:pt x="707" y="7"/>
                  <a:pt x="693" y="41"/>
                </a:cubicBezTo>
                <a:cubicBezTo>
                  <a:pt x="686" y="82"/>
                  <a:pt x="672" y="151"/>
                  <a:pt x="672" y="151"/>
                </a:cubicBezTo>
                <a:cubicBezTo>
                  <a:pt x="672" y="151"/>
                  <a:pt x="611" y="69"/>
                  <a:pt x="590" y="55"/>
                </a:cubicBezTo>
                <a:cubicBezTo>
                  <a:pt x="563" y="48"/>
                  <a:pt x="446" y="55"/>
                  <a:pt x="378" y="117"/>
                </a:cubicBezTo>
                <a:cubicBezTo>
                  <a:pt x="316" y="179"/>
                  <a:pt x="474" y="323"/>
                  <a:pt x="474" y="323"/>
                </a:cubicBezTo>
                <a:moveTo>
                  <a:pt x="586" y="1382"/>
                </a:moveTo>
                <a:cubicBezTo>
                  <a:pt x="660" y="1493"/>
                  <a:pt x="986" y="1499"/>
                  <a:pt x="998" y="1301"/>
                </a:cubicBezTo>
                <a:cubicBezTo>
                  <a:pt x="1011" y="1079"/>
                  <a:pt x="642" y="1178"/>
                  <a:pt x="636" y="993"/>
                </a:cubicBezTo>
                <a:cubicBezTo>
                  <a:pt x="623" y="771"/>
                  <a:pt x="906" y="808"/>
                  <a:pt x="943" y="882"/>
                </a:cubicBezTo>
                <a:moveTo>
                  <a:pt x="789" y="825"/>
                </a:moveTo>
                <a:cubicBezTo>
                  <a:pt x="789" y="703"/>
                  <a:pt x="789" y="703"/>
                  <a:pt x="789" y="703"/>
                </a:cubicBezTo>
                <a:moveTo>
                  <a:pt x="789" y="1579"/>
                </a:moveTo>
                <a:cubicBezTo>
                  <a:pt x="789" y="1459"/>
                  <a:pt x="789" y="1459"/>
                  <a:pt x="789" y="1459"/>
                </a:cubicBezTo>
                <a:moveTo>
                  <a:pt x="1236" y="1010"/>
                </a:moveTo>
                <a:cubicBezTo>
                  <a:pt x="1179" y="765"/>
                  <a:pt x="1047" y="603"/>
                  <a:pt x="1047" y="603"/>
                </a:cubicBezTo>
                <a:cubicBezTo>
                  <a:pt x="511" y="603"/>
                  <a:pt x="511" y="603"/>
                  <a:pt x="511" y="603"/>
                </a:cubicBezTo>
                <a:cubicBezTo>
                  <a:pt x="511" y="603"/>
                  <a:pt x="130" y="1235"/>
                  <a:pt x="327" y="1559"/>
                </a:cubicBezTo>
                <a:cubicBezTo>
                  <a:pt x="392" y="1659"/>
                  <a:pt x="659" y="1820"/>
                  <a:pt x="1047" y="1704"/>
                </a:cubicBezTo>
                <a:cubicBezTo>
                  <a:pt x="1407" y="1590"/>
                  <a:pt x="1236" y="1010"/>
                  <a:pt x="1236" y="1010"/>
                </a:cubicBezTo>
                <a:close/>
              </a:path>
            </a:pathLst>
          </a:custGeom>
          <a:noFill/>
          <a:ln w="28575" cap="rnd">
            <a:solidFill>
              <a:schemeClr val="bg2">
                <a:lumMod val="50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CA5DD97-4777-35C3-0C4F-173593FE0F2B}"/>
              </a:ext>
            </a:extLst>
          </p:cNvPr>
          <p:cNvGrpSpPr/>
          <p:nvPr/>
        </p:nvGrpSpPr>
        <p:grpSpPr>
          <a:xfrm>
            <a:off x="9231086" y="5437291"/>
            <a:ext cx="2454812" cy="934211"/>
            <a:chOff x="8861883" y="5762239"/>
            <a:chExt cx="3168354" cy="934211"/>
          </a:xfrm>
        </p:grpSpPr>
        <p:sp>
          <p:nvSpPr>
            <p:cNvPr id="3" name="pole tekstowe 34">
              <a:extLst>
                <a:ext uri="{FF2B5EF4-FFF2-40B4-BE49-F238E27FC236}">
                  <a16:creationId xmlns:a16="http://schemas.microsoft.com/office/drawing/2014/main" id="{7F1BAE3B-140D-7A4C-0759-20D7418D59C6}"/>
                </a:ext>
              </a:extLst>
            </p:cNvPr>
            <p:cNvSpPr txBox="1"/>
            <p:nvPr/>
          </p:nvSpPr>
          <p:spPr>
            <a:xfrm>
              <a:off x="8861883" y="6357896"/>
              <a:ext cx="3168354" cy="338554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hlinkClick r:id="rId3"/>
                </a:rPr>
                <a:t>www.infoDiagram.com </a:t>
              </a:r>
              <a:endPara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grpSp>
          <p:nvGrpSpPr>
            <p:cNvPr id="4" name="Group 2">
              <a:extLst>
                <a:ext uri="{FF2B5EF4-FFF2-40B4-BE49-F238E27FC236}">
                  <a16:creationId xmlns:a16="http://schemas.microsoft.com/office/drawing/2014/main" id="{DCFE3375-E08A-2FA8-CEF1-3255A5BE6692}"/>
                </a:ext>
              </a:extLst>
            </p:cNvPr>
            <p:cNvGrpSpPr/>
            <p:nvPr/>
          </p:nvGrpSpPr>
          <p:grpSpPr>
            <a:xfrm>
              <a:off x="8861883" y="5762239"/>
              <a:ext cx="3168352" cy="644480"/>
              <a:chOff x="5337170" y="5608940"/>
              <a:chExt cx="3818944" cy="644480"/>
            </a:xfrm>
          </p:grpSpPr>
          <p:sp>
            <p:nvSpPr>
              <p:cNvPr id="5" name="Isosceles Triangle 4">
                <a:extLst>
                  <a:ext uri="{FF2B5EF4-FFF2-40B4-BE49-F238E27FC236}">
                    <a16:creationId xmlns:a16="http://schemas.microsoft.com/office/drawing/2014/main" id="{DF1523A2-6FB4-BD8C-69CA-143FE0469B4B}"/>
                  </a:ext>
                </a:extLst>
              </p:cNvPr>
              <p:cNvSpPr/>
              <p:nvPr/>
            </p:nvSpPr>
            <p:spPr>
              <a:xfrm flipV="1">
                <a:off x="7023770" y="6114201"/>
                <a:ext cx="445740" cy="139219"/>
              </a:xfrm>
              <a:prstGeom prst="triangle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6" name="pole tekstowe 16">
                <a:extLst>
                  <a:ext uri="{FF2B5EF4-FFF2-40B4-BE49-F238E27FC236}">
                    <a16:creationId xmlns:a16="http://schemas.microsoft.com/office/drawing/2014/main" id="{349CA6B6-428E-5C81-5765-13C3956B99C3}"/>
                  </a:ext>
                </a:extLst>
              </p:cNvPr>
              <p:cNvSpPr txBox="1"/>
              <p:nvPr/>
            </p:nvSpPr>
            <p:spPr>
              <a:xfrm flipH="1">
                <a:off x="5337170" y="5608940"/>
                <a:ext cx="3818944" cy="523220"/>
              </a:xfrm>
              <a:prstGeom prst="rect">
                <a:avLst/>
              </a:prstGeom>
              <a:solidFill>
                <a:schemeClr val="accent5"/>
              </a:solidFill>
            </p:spPr>
            <p:txBody>
              <a:bodyPr wrap="square" rtlCol="0">
                <a:noAutofit/>
              </a:bodyPr>
              <a:lstStyle>
                <a:defPPr>
                  <a:defRPr lang="pl-PL"/>
                </a:defPPr>
                <a:lvl1pPr algn="ctr">
                  <a:defRPr sz="1400"/>
                </a:lvl1pPr>
              </a:lstStyle>
              <a:p>
                <a:r>
                  <a:rPr lang="en-US" dirty="0"/>
                  <a:t>For more creative highlighters visit our website</a:t>
                </a:r>
              </a:p>
            </p:txBody>
          </p:sp>
        </p:grpSp>
      </p:grpSp>
      <p:sp>
        <p:nvSpPr>
          <p:cNvPr id="14" name="pole tekstowe 20">
            <a:extLst>
              <a:ext uri="{FF2B5EF4-FFF2-40B4-BE49-F238E27FC236}">
                <a16:creationId xmlns:a16="http://schemas.microsoft.com/office/drawing/2014/main" id="{F0D99DB6-2483-84DF-82A7-CAF27F6B9311}"/>
              </a:ext>
            </a:extLst>
          </p:cNvPr>
          <p:cNvSpPr txBox="1"/>
          <p:nvPr/>
        </p:nvSpPr>
        <p:spPr>
          <a:xfrm>
            <a:off x="9005348" y="2646738"/>
            <a:ext cx="2952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FFFF"/>
                </a:solidFill>
                <a:latin typeface="Calibri Light" panose="020F0302020204030204" pitchFamily="34" charset="0"/>
              </a:rPr>
              <a:t>All icons are fully editable vector shapes you can easily recolor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472510F-1FCB-C449-CFAA-25031995E77F}"/>
              </a:ext>
            </a:extLst>
          </p:cNvPr>
          <p:cNvGrpSpPr/>
          <p:nvPr/>
        </p:nvGrpSpPr>
        <p:grpSpPr>
          <a:xfrm>
            <a:off x="9248282" y="5447117"/>
            <a:ext cx="2454812" cy="934211"/>
            <a:chOff x="8861883" y="5762239"/>
            <a:chExt cx="3168354" cy="934211"/>
          </a:xfrm>
        </p:grpSpPr>
        <p:sp>
          <p:nvSpPr>
            <p:cNvPr id="23" name="pole tekstowe 34">
              <a:extLst>
                <a:ext uri="{FF2B5EF4-FFF2-40B4-BE49-F238E27FC236}">
                  <a16:creationId xmlns:a16="http://schemas.microsoft.com/office/drawing/2014/main" id="{F1389281-5A94-836C-A5E0-878D6B609F42}"/>
                </a:ext>
              </a:extLst>
            </p:cNvPr>
            <p:cNvSpPr txBox="1"/>
            <p:nvPr/>
          </p:nvSpPr>
          <p:spPr>
            <a:xfrm>
              <a:off x="8861883" y="6357896"/>
              <a:ext cx="3168354" cy="338554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hlinkClick r:id="rId4"/>
                </a:rPr>
                <a:t>www.infoDiagram.com </a:t>
              </a:r>
              <a:endPara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grpSp>
          <p:nvGrpSpPr>
            <p:cNvPr id="24" name="Group 2">
              <a:extLst>
                <a:ext uri="{FF2B5EF4-FFF2-40B4-BE49-F238E27FC236}">
                  <a16:creationId xmlns:a16="http://schemas.microsoft.com/office/drawing/2014/main" id="{C2C230C0-B847-4EAF-B87A-758DE2AB08D4}"/>
                </a:ext>
              </a:extLst>
            </p:cNvPr>
            <p:cNvGrpSpPr/>
            <p:nvPr/>
          </p:nvGrpSpPr>
          <p:grpSpPr>
            <a:xfrm>
              <a:off x="8861883" y="5762239"/>
              <a:ext cx="3168352" cy="644480"/>
              <a:chOff x="5337170" y="5608940"/>
              <a:chExt cx="3818944" cy="644480"/>
            </a:xfrm>
          </p:grpSpPr>
          <p:sp>
            <p:nvSpPr>
              <p:cNvPr id="25" name="Isosceles Triangle 24">
                <a:extLst>
                  <a:ext uri="{FF2B5EF4-FFF2-40B4-BE49-F238E27FC236}">
                    <a16:creationId xmlns:a16="http://schemas.microsoft.com/office/drawing/2014/main" id="{243BFCF3-BA73-2690-11A1-6F4F4DC57A3F}"/>
                  </a:ext>
                </a:extLst>
              </p:cNvPr>
              <p:cNvSpPr/>
              <p:nvPr/>
            </p:nvSpPr>
            <p:spPr>
              <a:xfrm flipV="1">
                <a:off x="7023770" y="6114201"/>
                <a:ext cx="445740" cy="139219"/>
              </a:xfrm>
              <a:prstGeom prst="triangle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26" name="pole tekstowe 16">
                <a:extLst>
                  <a:ext uri="{FF2B5EF4-FFF2-40B4-BE49-F238E27FC236}">
                    <a16:creationId xmlns:a16="http://schemas.microsoft.com/office/drawing/2014/main" id="{D6B7144A-FBA0-1C12-6CC3-E0469A39D71F}"/>
                  </a:ext>
                </a:extLst>
              </p:cNvPr>
              <p:cNvSpPr txBox="1"/>
              <p:nvPr/>
            </p:nvSpPr>
            <p:spPr>
              <a:xfrm flipH="1">
                <a:off x="5337170" y="5608940"/>
                <a:ext cx="3818944" cy="523220"/>
              </a:xfrm>
              <a:prstGeom prst="rect">
                <a:avLst/>
              </a:prstGeom>
              <a:solidFill>
                <a:schemeClr val="accent5"/>
              </a:solidFill>
            </p:spPr>
            <p:txBody>
              <a:bodyPr wrap="square" rtlCol="0">
                <a:noAutofit/>
              </a:bodyPr>
              <a:lstStyle>
                <a:defPPr>
                  <a:defRPr lang="pl-PL"/>
                </a:defPPr>
                <a:lvl1pPr algn="ctr">
                  <a:defRPr sz="1400"/>
                </a:lvl1pPr>
              </a:lstStyle>
              <a:p>
                <a:r>
                  <a:rPr lang="en-US" dirty="0"/>
                  <a:t>For more financial icons </a:t>
                </a:r>
                <a:br>
                  <a:rPr lang="en-US" dirty="0"/>
                </a:br>
                <a:r>
                  <a:rPr lang="en-US" dirty="0"/>
                  <a:t>visit our website</a:t>
                </a:r>
              </a:p>
            </p:txBody>
          </p:sp>
        </p:grpSp>
      </p:grpSp>
      <p:sp>
        <p:nvSpPr>
          <p:cNvPr id="72" name="Freeform 32">
            <a:extLst>
              <a:ext uri="{FF2B5EF4-FFF2-40B4-BE49-F238E27FC236}">
                <a16:creationId xmlns:a16="http://schemas.microsoft.com/office/drawing/2014/main" id="{E98D91DA-C614-8211-D80B-B1FB5B8256BC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068865" y="3386599"/>
            <a:ext cx="876996" cy="545224"/>
          </a:xfrm>
          <a:custGeom>
            <a:avLst/>
            <a:gdLst>
              <a:gd name="T0" fmla="*/ 625 w 1700"/>
              <a:gd name="T1" fmla="*/ 263 h 1054"/>
              <a:gd name="T2" fmla="*/ 625 w 1700"/>
              <a:gd name="T3" fmla="*/ 0 h 1054"/>
              <a:gd name="T4" fmla="*/ 1402 w 1700"/>
              <a:gd name="T5" fmla="*/ 0 h 1054"/>
              <a:gd name="T6" fmla="*/ 1119 w 1700"/>
              <a:gd name="T7" fmla="*/ 263 h 1054"/>
              <a:gd name="T8" fmla="*/ 1402 w 1700"/>
              <a:gd name="T9" fmla="*/ 0 h 1054"/>
              <a:gd name="T10" fmla="*/ 1127 w 1700"/>
              <a:gd name="T11" fmla="*/ 1054 h 1054"/>
              <a:gd name="T12" fmla="*/ 1410 w 1700"/>
              <a:gd name="T13" fmla="*/ 792 h 1054"/>
              <a:gd name="T14" fmla="*/ 1410 w 1700"/>
              <a:gd name="T15" fmla="*/ 379 h 1054"/>
              <a:gd name="T16" fmla="*/ 1119 w 1700"/>
              <a:gd name="T17" fmla="*/ 263 h 1054"/>
              <a:gd name="T18" fmla="*/ 1417 w 1700"/>
              <a:gd name="T19" fmla="*/ 371 h 1054"/>
              <a:gd name="T20" fmla="*/ 1700 w 1700"/>
              <a:gd name="T21" fmla="*/ 112 h 1054"/>
              <a:gd name="T22" fmla="*/ 1406 w 1700"/>
              <a:gd name="T23" fmla="*/ 0 h 1054"/>
              <a:gd name="T24" fmla="*/ 625 w 1700"/>
              <a:gd name="T25" fmla="*/ 0 h 1054"/>
              <a:gd name="T26" fmla="*/ 346 w 1700"/>
              <a:gd name="T27" fmla="*/ 263 h 1054"/>
              <a:gd name="T28" fmla="*/ 625 w 1700"/>
              <a:gd name="T29" fmla="*/ 0 h 1054"/>
              <a:gd name="T30" fmla="*/ 279 w 1700"/>
              <a:gd name="T31" fmla="*/ 90 h 1054"/>
              <a:gd name="T32" fmla="*/ 0 w 1700"/>
              <a:gd name="T33" fmla="*/ 353 h 1054"/>
              <a:gd name="T34" fmla="*/ 346 w 1700"/>
              <a:gd name="T35" fmla="*/ 263 h 1054"/>
              <a:gd name="T36" fmla="*/ 1131 w 1700"/>
              <a:gd name="T37" fmla="*/ 263 h 1054"/>
              <a:gd name="T38" fmla="*/ 346 w 1700"/>
              <a:gd name="T39" fmla="*/ 263 h 1054"/>
              <a:gd name="T40" fmla="*/ 346 w 1700"/>
              <a:gd name="T41" fmla="*/ 1054 h 1054"/>
              <a:gd name="T42" fmla="*/ 1131 w 1700"/>
              <a:gd name="T43" fmla="*/ 1054 h 1054"/>
              <a:gd name="T44" fmla="*/ 1131 w 1700"/>
              <a:gd name="T45" fmla="*/ 394 h 1054"/>
              <a:gd name="T46" fmla="*/ 828 w 1700"/>
              <a:gd name="T47" fmla="*/ 500 h 1054"/>
              <a:gd name="T48" fmla="*/ 641 w 1700"/>
              <a:gd name="T49" fmla="*/ 570 h 1054"/>
              <a:gd name="T50" fmla="*/ 860 w 1700"/>
              <a:gd name="T51" fmla="*/ 755 h 1054"/>
              <a:gd name="T52" fmla="*/ 612 w 1700"/>
              <a:gd name="T53" fmla="*/ 803 h 1054"/>
              <a:gd name="T54" fmla="*/ 736 w 1700"/>
              <a:gd name="T55" fmla="*/ 465 h 1054"/>
              <a:gd name="T56" fmla="*/ 736 w 1700"/>
              <a:gd name="T57" fmla="*/ 390 h 1054"/>
              <a:gd name="T58" fmla="*/ 736 w 1700"/>
              <a:gd name="T59" fmla="*/ 927 h 1054"/>
              <a:gd name="T60" fmla="*/ 736 w 1700"/>
              <a:gd name="T61" fmla="*/ 852 h 1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700" h="1054">
                <a:moveTo>
                  <a:pt x="625" y="263"/>
                </a:moveTo>
                <a:cubicBezTo>
                  <a:pt x="625" y="0"/>
                  <a:pt x="625" y="0"/>
                  <a:pt x="625" y="0"/>
                </a:cubicBezTo>
                <a:cubicBezTo>
                  <a:pt x="1402" y="0"/>
                  <a:pt x="1402" y="0"/>
                  <a:pt x="1402" y="0"/>
                </a:cubicBezTo>
                <a:moveTo>
                  <a:pt x="1119" y="263"/>
                </a:moveTo>
                <a:cubicBezTo>
                  <a:pt x="1402" y="0"/>
                  <a:pt x="1402" y="0"/>
                  <a:pt x="1402" y="0"/>
                </a:cubicBezTo>
                <a:moveTo>
                  <a:pt x="1127" y="1054"/>
                </a:moveTo>
                <a:cubicBezTo>
                  <a:pt x="1410" y="792"/>
                  <a:pt x="1410" y="792"/>
                  <a:pt x="1410" y="792"/>
                </a:cubicBezTo>
                <a:cubicBezTo>
                  <a:pt x="1410" y="379"/>
                  <a:pt x="1410" y="379"/>
                  <a:pt x="1410" y="379"/>
                </a:cubicBezTo>
                <a:moveTo>
                  <a:pt x="1119" y="263"/>
                </a:moveTo>
                <a:cubicBezTo>
                  <a:pt x="1417" y="371"/>
                  <a:pt x="1417" y="371"/>
                  <a:pt x="1417" y="371"/>
                </a:cubicBezTo>
                <a:cubicBezTo>
                  <a:pt x="1700" y="112"/>
                  <a:pt x="1700" y="112"/>
                  <a:pt x="1700" y="112"/>
                </a:cubicBezTo>
                <a:cubicBezTo>
                  <a:pt x="1406" y="0"/>
                  <a:pt x="1406" y="0"/>
                  <a:pt x="1406" y="0"/>
                </a:cubicBezTo>
                <a:moveTo>
                  <a:pt x="625" y="0"/>
                </a:moveTo>
                <a:cubicBezTo>
                  <a:pt x="346" y="263"/>
                  <a:pt x="346" y="263"/>
                  <a:pt x="346" y="263"/>
                </a:cubicBezTo>
                <a:moveTo>
                  <a:pt x="625" y="0"/>
                </a:moveTo>
                <a:cubicBezTo>
                  <a:pt x="279" y="90"/>
                  <a:pt x="279" y="90"/>
                  <a:pt x="279" y="90"/>
                </a:cubicBezTo>
                <a:cubicBezTo>
                  <a:pt x="0" y="353"/>
                  <a:pt x="0" y="353"/>
                  <a:pt x="0" y="353"/>
                </a:cubicBezTo>
                <a:cubicBezTo>
                  <a:pt x="346" y="263"/>
                  <a:pt x="346" y="263"/>
                  <a:pt x="346" y="263"/>
                </a:cubicBezTo>
                <a:moveTo>
                  <a:pt x="1131" y="263"/>
                </a:moveTo>
                <a:cubicBezTo>
                  <a:pt x="346" y="263"/>
                  <a:pt x="346" y="263"/>
                  <a:pt x="346" y="263"/>
                </a:cubicBezTo>
                <a:cubicBezTo>
                  <a:pt x="346" y="1054"/>
                  <a:pt x="346" y="1054"/>
                  <a:pt x="346" y="1054"/>
                </a:cubicBezTo>
                <a:cubicBezTo>
                  <a:pt x="1131" y="1054"/>
                  <a:pt x="1131" y="1054"/>
                  <a:pt x="1131" y="1054"/>
                </a:cubicBezTo>
                <a:cubicBezTo>
                  <a:pt x="1131" y="394"/>
                  <a:pt x="1131" y="394"/>
                  <a:pt x="1131" y="394"/>
                </a:cubicBezTo>
                <a:moveTo>
                  <a:pt x="828" y="500"/>
                </a:moveTo>
                <a:cubicBezTo>
                  <a:pt x="807" y="454"/>
                  <a:pt x="636" y="433"/>
                  <a:pt x="641" y="570"/>
                </a:cubicBezTo>
                <a:cubicBezTo>
                  <a:pt x="649" y="680"/>
                  <a:pt x="868" y="618"/>
                  <a:pt x="860" y="755"/>
                </a:cubicBezTo>
                <a:cubicBezTo>
                  <a:pt x="852" y="879"/>
                  <a:pt x="657" y="873"/>
                  <a:pt x="612" y="803"/>
                </a:cubicBezTo>
                <a:moveTo>
                  <a:pt x="736" y="465"/>
                </a:moveTo>
                <a:cubicBezTo>
                  <a:pt x="736" y="390"/>
                  <a:pt x="736" y="390"/>
                  <a:pt x="736" y="390"/>
                </a:cubicBezTo>
                <a:moveTo>
                  <a:pt x="736" y="927"/>
                </a:moveTo>
                <a:cubicBezTo>
                  <a:pt x="736" y="852"/>
                  <a:pt x="736" y="852"/>
                  <a:pt x="736" y="852"/>
                </a:cubicBezTo>
              </a:path>
            </a:pathLst>
          </a:custGeom>
          <a:noFill/>
          <a:ln w="28575" cap="rnd">
            <a:solidFill>
              <a:schemeClr val="bg2">
                <a:lumMod val="50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" name="pole tekstowe 51">
            <a:extLst>
              <a:ext uri="{FF2B5EF4-FFF2-40B4-BE49-F238E27FC236}">
                <a16:creationId xmlns:a16="http://schemas.microsoft.com/office/drawing/2014/main" id="{B8AC969D-30EF-82CA-76CF-B7F9027C32B1}"/>
              </a:ext>
            </a:extLst>
          </p:cNvPr>
          <p:cNvSpPr txBox="1"/>
          <p:nvPr/>
        </p:nvSpPr>
        <p:spPr>
          <a:xfrm>
            <a:off x="7049522" y="2857290"/>
            <a:ext cx="914400" cy="288404"/>
          </a:xfrm>
          <a:prstGeom prst="rect">
            <a:avLst/>
          </a:prstGeom>
          <a:noFill/>
        </p:spPr>
        <p:txBody>
          <a:bodyPr wrap="none" lIns="144000" tIns="108000" rIns="144000" bIns="108000" rtlCol="0" anchor="ctr">
            <a:noAutofit/>
          </a:bodyPr>
          <a:lstStyle>
            <a:defPPr>
              <a:defRPr lang="pl-PL"/>
            </a:defPPr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COGS</a:t>
            </a:r>
            <a:br>
              <a:rPr lang="en-US" dirty="0"/>
            </a:br>
            <a:r>
              <a:rPr lang="en-US" dirty="0"/>
              <a:t>Cost of Goods Sold</a:t>
            </a:r>
          </a:p>
        </p:txBody>
      </p:sp>
      <p:sp>
        <p:nvSpPr>
          <p:cNvPr id="22" name="Freeform 9">
            <a:extLst>
              <a:ext uri="{FF2B5EF4-FFF2-40B4-BE49-F238E27FC236}">
                <a16:creationId xmlns:a16="http://schemas.microsoft.com/office/drawing/2014/main" id="{9BC7A1BA-B21A-E4D7-BB19-4B8A3DE9DB66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9270903" y="4087237"/>
            <a:ext cx="585156" cy="762550"/>
          </a:xfrm>
          <a:custGeom>
            <a:avLst/>
            <a:gdLst>
              <a:gd name="T0" fmla="*/ 1289 w 1453"/>
              <a:gd name="T1" fmla="*/ 715 h 1891"/>
              <a:gd name="T2" fmla="*/ 1419 w 1453"/>
              <a:gd name="T3" fmla="*/ 1458 h 1891"/>
              <a:gd name="T4" fmla="*/ 850 w 1453"/>
              <a:gd name="T5" fmla="*/ 1891 h 1891"/>
              <a:gd name="T6" fmla="*/ 301 w 1453"/>
              <a:gd name="T7" fmla="*/ 1733 h 1891"/>
              <a:gd name="T8" fmla="*/ 212 w 1453"/>
              <a:gd name="T9" fmla="*/ 880 h 1891"/>
              <a:gd name="T10" fmla="*/ 473 w 1453"/>
              <a:gd name="T11" fmla="*/ 433 h 1891"/>
              <a:gd name="T12" fmla="*/ 1069 w 1453"/>
              <a:gd name="T13" fmla="*/ 433 h 1891"/>
              <a:gd name="T14" fmla="*/ 1186 w 1453"/>
              <a:gd name="T15" fmla="*/ 557 h 1891"/>
              <a:gd name="T16" fmla="*/ 1097 w 1453"/>
              <a:gd name="T17" fmla="*/ 323 h 1891"/>
              <a:gd name="T18" fmla="*/ 1275 w 1453"/>
              <a:gd name="T19" fmla="*/ 117 h 1891"/>
              <a:gd name="T20" fmla="*/ 1104 w 1453"/>
              <a:gd name="T21" fmla="*/ 76 h 1891"/>
              <a:gd name="T22" fmla="*/ 994 w 1453"/>
              <a:gd name="T23" fmla="*/ 165 h 1891"/>
              <a:gd name="T24" fmla="*/ 994 w 1453"/>
              <a:gd name="T25" fmla="*/ 55 h 1891"/>
              <a:gd name="T26" fmla="*/ 829 w 1453"/>
              <a:gd name="T27" fmla="*/ 14 h 1891"/>
              <a:gd name="T28" fmla="*/ 692 w 1453"/>
              <a:gd name="T29" fmla="*/ 42 h 1891"/>
              <a:gd name="T30" fmla="*/ 672 w 1453"/>
              <a:gd name="T31" fmla="*/ 152 h 1891"/>
              <a:gd name="T32" fmla="*/ 589 w 1453"/>
              <a:gd name="T33" fmla="*/ 55 h 1891"/>
              <a:gd name="T34" fmla="*/ 377 w 1453"/>
              <a:gd name="T35" fmla="*/ 117 h 1891"/>
              <a:gd name="T36" fmla="*/ 473 w 1453"/>
              <a:gd name="T37" fmla="*/ 323 h 1891"/>
              <a:gd name="T38" fmla="*/ 586 w 1453"/>
              <a:gd name="T39" fmla="*/ 1382 h 1891"/>
              <a:gd name="T40" fmla="*/ 998 w 1453"/>
              <a:gd name="T41" fmla="*/ 1302 h 1891"/>
              <a:gd name="T42" fmla="*/ 635 w 1453"/>
              <a:gd name="T43" fmla="*/ 994 h 1891"/>
              <a:gd name="T44" fmla="*/ 942 w 1453"/>
              <a:gd name="T45" fmla="*/ 883 h 1891"/>
              <a:gd name="T46" fmla="*/ 789 w 1453"/>
              <a:gd name="T47" fmla="*/ 826 h 1891"/>
              <a:gd name="T48" fmla="*/ 789 w 1453"/>
              <a:gd name="T49" fmla="*/ 704 h 1891"/>
              <a:gd name="T50" fmla="*/ 789 w 1453"/>
              <a:gd name="T51" fmla="*/ 1579 h 1891"/>
              <a:gd name="T52" fmla="*/ 789 w 1453"/>
              <a:gd name="T53" fmla="*/ 1459 h 1891"/>
              <a:gd name="T54" fmla="*/ 545 w 1453"/>
              <a:gd name="T55" fmla="*/ 1177 h 1891"/>
              <a:gd name="T56" fmla="*/ 284 w 1453"/>
              <a:gd name="T57" fmla="*/ 1177 h 1891"/>
              <a:gd name="T58" fmla="*/ 326 w 1453"/>
              <a:gd name="T59" fmla="*/ 1559 h 1891"/>
              <a:gd name="T60" fmla="*/ 1046 w 1453"/>
              <a:gd name="T61" fmla="*/ 1704 h 1891"/>
              <a:gd name="T62" fmla="*/ 1268 w 1453"/>
              <a:gd name="T63" fmla="*/ 1176 h 1891"/>
              <a:gd name="T64" fmla="*/ 1266 w 1453"/>
              <a:gd name="T65" fmla="*/ 1177 h 1891"/>
              <a:gd name="T66" fmla="*/ 1137 w 1453"/>
              <a:gd name="T67" fmla="*/ 1177 h 18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453" h="1891">
                <a:moveTo>
                  <a:pt x="1289" y="715"/>
                </a:moveTo>
                <a:cubicBezTo>
                  <a:pt x="1337" y="832"/>
                  <a:pt x="1453" y="1087"/>
                  <a:pt x="1419" y="1458"/>
                </a:cubicBezTo>
                <a:cubicBezTo>
                  <a:pt x="1385" y="1774"/>
                  <a:pt x="1021" y="1884"/>
                  <a:pt x="850" y="1891"/>
                </a:cubicBezTo>
                <a:cubicBezTo>
                  <a:pt x="713" y="1891"/>
                  <a:pt x="473" y="1863"/>
                  <a:pt x="301" y="1733"/>
                </a:cubicBezTo>
                <a:cubicBezTo>
                  <a:pt x="0" y="1499"/>
                  <a:pt x="144" y="1052"/>
                  <a:pt x="212" y="880"/>
                </a:cubicBezTo>
                <a:cubicBezTo>
                  <a:pt x="260" y="743"/>
                  <a:pt x="418" y="468"/>
                  <a:pt x="473" y="433"/>
                </a:cubicBezTo>
                <a:cubicBezTo>
                  <a:pt x="528" y="399"/>
                  <a:pt x="1049" y="427"/>
                  <a:pt x="1069" y="433"/>
                </a:cubicBezTo>
                <a:cubicBezTo>
                  <a:pt x="1083" y="440"/>
                  <a:pt x="1131" y="488"/>
                  <a:pt x="1186" y="557"/>
                </a:cubicBezTo>
                <a:moveTo>
                  <a:pt x="1097" y="323"/>
                </a:moveTo>
                <a:cubicBezTo>
                  <a:pt x="1186" y="241"/>
                  <a:pt x="1275" y="152"/>
                  <a:pt x="1275" y="117"/>
                </a:cubicBezTo>
                <a:cubicBezTo>
                  <a:pt x="1268" y="83"/>
                  <a:pt x="1104" y="76"/>
                  <a:pt x="1104" y="76"/>
                </a:cubicBezTo>
                <a:cubicBezTo>
                  <a:pt x="994" y="165"/>
                  <a:pt x="994" y="165"/>
                  <a:pt x="994" y="165"/>
                </a:cubicBezTo>
                <a:cubicBezTo>
                  <a:pt x="994" y="165"/>
                  <a:pt x="987" y="83"/>
                  <a:pt x="994" y="55"/>
                </a:cubicBezTo>
                <a:cubicBezTo>
                  <a:pt x="1001" y="28"/>
                  <a:pt x="919" y="28"/>
                  <a:pt x="829" y="14"/>
                </a:cubicBezTo>
                <a:cubicBezTo>
                  <a:pt x="740" y="0"/>
                  <a:pt x="706" y="7"/>
                  <a:pt x="692" y="42"/>
                </a:cubicBezTo>
                <a:cubicBezTo>
                  <a:pt x="685" y="83"/>
                  <a:pt x="672" y="152"/>
                  <a:pt x="672" y="152"/>
                </a:cubicBezTo>
                <a:cubicBezTo>
                  <a:pt x="672" y="152"/>
                  <a:pt x="610" y="69"/>
                  <a:pt x="589" y="55"/>
                </a:cubicBezTo>
                <a:cubicBezTo>
                  <a:pt x="562" y="48"/>
                  <a:pt x="445" y="55"/>
                  <a:pt x="377" y="117"/>
                </a:cubicBezTo>
                <a:cubicBezTo>
                  <a:pt x="315" y="179"/>
                  <a:pt x="473" y="323"/>
                  <a:pt x="473" y="323"/>
                </a:cubicBezTo>
                <a:moveTo>
                  <a:pt x="586" y="1382"/>
                </a:moveTo>
                <a:cubicBezTo>
                  <a:pt x="660" y="1493"/>
                  <a:pt x="985" y="1499"/>
                  <a:pt x="998" y="1302"/>
                </a:cubicBezTo>
                <a:cubicBezTo>
                  <a:pt x="1010" y="1080"/>
                  <a:pt x="641" y="1179"/>
                  <a:pt x="635" y="994"/>
                </a:cubicBezTo>
                <a:cubicBezTo>
                  <a:pt x="623" y="772"/>
                  <a:pt x="905" y="809"/>
                  <a:pt x="942" y="883"/>
                </a:cubicBezTo>
                <a:moveTo>
                  <a:pt x="789" y="826"/>
                </a:moveTo>
                <a:cubicBezTo>
                  <a:pt x="789" y="704"/>
                  <a:pt x="789" y="704"/>
                  <a:pt x="789" y="704"/>
                </a:cubicBezTo>
                <a:moveTo>
                  <a:pt x="789" y="1579"/>
                </a:moveTo>
                <a:cubicBezTo>
                  <a:pt x="789" y="1459"/>
                  <a:pt x="789" y="1459"/>
                  <a:pt x="789" y="1459"/>
                </a:cubicBezTo>
                <a:moveTo>
                  <a:pt x="545" y="1177"/>
                </a:moveTo>
                <a:cubicBezTo>
                  <a:pt x="545" y="1177"/>
                  <a:pt x="284" y="1177"/>
                  <a:pt x="284" y="1177"/>
                </a:cubicBezTo>
                <a:cubicBezTo>
                  <a:pt x="259" y="1315"/>
                  <a:pt x="262" y="1454"/>
                  <a:pt x="326" y="1559"/>
                </a:cubicBezTo>
                <a:cubicBezTo>
                  <a:pt x="391" y="1660"/>
                  <a:pt x="659" y="1820"/>
                  <a:pt x="1046" y="1704"/>
                </a:cubicBezTo>
                <a:cubicBezTo>
                  <a:pt x="1281" y="1630"/>
                  <a:pt x="1290" y="1357"/>
                  <a:pt x="1268" y="1176"/>
                </a:cubicBezTo>
                <a:cubicBezTo>
                  <a:pt x="1266" y="1177"/>
                  <a:pt x="1266" y="1177"/>
                  <a:pt x="1266" y="1177"/>
                </a:cubicBezTo>
                <a:cubicBezTo>
                  <a:pt x="1137" y="1177"/>
                  <a:pt x="1137" y="1177"/>
                  <a:pt x="1137" y="1177"/>
                </a:cubicBezTo>
              </a:path>
            </a:pathLst>
          </a:custGeom>
          <a:noFill/>
          <a:ln w="28575" cap="rnd">
            <a:solidFill>
              <a:schemeClr val="accent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2" name="Freeform 9">
            <a:extLst>
              <a:ext uri="{FF2B5EF4-FFF2-40B4-BE49-F238E27FC236}">
                <a16:creationId xmlns:a16="http://schemas.microsoft.com/office/drawing/2014/main" id="{11623DA9-9568-5C34-EE8B-91851E0A8904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0154893" y="4080023"/>
            <a:ext cx="585156" cy="762550"/>
          </a:xfrm>
          <a:custGeom>
            <a:avLst/>
            <a:gdLst>
              <a:gd name="T0" fmla="*/ 1289 w 1453"/>
              <a:gd name="T1" fmla="*/ 715 h 1891"/>
              <a:gd name="T2" fmla="*/ 1419 w 1453"/>
              <a:gd name="T3" fmla="*/ 1458 h 1891"/>
              <a:gd name="T4" fmla="*/ 850 w 1453"/>
              <a:gd name="T5" fmla="*/ 1891 h 1891"/>
              <a:gd name="T6" fmla="*/ 301 w 1453"/>
              <a:gd name="T7" fmla="*/ 1733 h 1891"/>
              <a:gd name="T8" fmla="*/ 212 w 1453"/>
              <a:gd name="T9" fmla="*/ 880 h 1891"/>
              <a:gd name="T10" fmla="*/ 473 w 1453"/>
              <a:gd name="T11" fmla="*/ 433 h 1891"/>
              <a:gd name="T12" fmla="*/ 1069 w 1453"/>
              <a:gd name="T13" fmla="*/ 433 h 1891"/>
              <a:gd name="T14" fmla="*/ 1186 w 1453"/>
              <a:gd name="T15" fmla="*/ 557 h 1891"/>
              <a:gd name="T16" fmla="*/ 1097 w 1453"/>
              <a:gd name="T17" fmla="*/ 323 h 1891"/>
              <a:gd name="T18" fmla="*/ 1275 w 1453"/>
              <a:gd name="T19" fmla="*/ 117 h 1891"/>
              <a:gd name="T20" fmla="*/ 1104 w 1453"/>
              <a:gd name="T21" fmla="*/ 76 h 1891"/>
              <a:gd name="T22" fmla="*/ 994 w 1453"/>
              <a:gd name="T23" fmla="*/ 165 h 1891"/>
              <a:gd name="T24" fmla="*/ 994 w 1453"/>
              <a:gd name="T25" fmla="*/ 55 h 1891"/>
              <a:gd name="T26" fmla="*/ 829 w 1453"/>
              <a:gd name="T27" fmla="*/ 14 h 1891"/>
              <a:gd name="T28" fmla="*/ 692 w 1453"/>
              <a:gd name="T29" fmla="*/ 42 h 1891"/>
              <a:gd name="T30" fmla="*/ 672 w 1453"/>
              <a:gd name="T31" fmla="*/ 152 h 1891"/>
              <a:gd name="T32" fmla="*/ 589 w 1453"/>
              <a:gd name="T33" fmla="*/ 55 h 1891"/>
              <a:gd name="T34" fmla="*/ 377 w 1453"/>
              <a:gd name="T35" fmla="*/ 117 h 1891"/>
              <a:gd name="T36" fmla="*/ 473 w 1453"/>
              <a:gd name="T37" fmla="*/ 323 h 1891"/>
              <a:gd name="T38" fmla="*/ 586 w 1453"/>
              <a:gd name="T39" fmla="*/ 1382 h 1891"/>
              <a:gd name="T40" fmla="*/ 998 w 1453"/>
              <a:gd name="T41" fmla="*/ 1302 h 1891"/>
              <a:gd name="T42" fmla="*/ 635 w 1453"/>
              <a:gd name="T43" fmla="*/ 994 h 1891"/>
              <a:gd name="T44" fmla="*/ 942 w 1453"/>
              <a:gd name="T45" fmla="*/ 883 h 1891"/>
              <a:gd name="T46" fmla="*/ 789 w 1453"/>
              <a:gd name="T47" fmla="*/ 826 h 1891"/>
              <a:gd name="T48" fmla="*/ 789 w 1453"/>
              <a:gd name="T49" fmla="*/ 704 h 1891"/>
              <a:gd name="T50" fmla="*/ 789 w 1453"/>
              <a:gd name="T51" fmla="*/ 1579 h 1891"/>
              <a:gd name="T52" fmla="*/ 789 w 1453"/>
              <a:gd name="T53" fmla="*/ 1459 h 1891"/>
              <a:gd name="T54" fmla="*/ 545 w 1453"/>
              <a:gd name="T55" fmla="*/ 1177 h 1891"/>
              <a:gd name="T56" fmla="*/ 284 w 1453"/>
              <a:gd name="T57" fmla="*/ 1177 h 1891"/>
              <a:gd name="T58" fmla="*/ 326 w 1453"/>
              <a:gd name="T59" fmla="*/ 1559 h 1891"/>
              <a:gd name="T60" fmla="*/ 1046 w 1453"/>
              <a:gd name="T61" fmla="*/ 1704 h 1891"/>
              <a:gd name="T62" fmla="*/ 1268 w 1453"/>
              <a:gd name="T63" fmla="*/ 1176 h 1891"/>
              <a:gd name="T64" fmla="*/ 1266 w 1453"/>
              <a:gd name="T65" fmla="*/ 1177 h 1891"/>
              <a:gd name="T66" fmla="*/ 1137 w 1453"/>
              <a:gd name="T67" fmla="*/ 1177 h 18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453" h="1891">
                <a:moveTo>
                  <a:pt x="1289" y="715"/>
                </a:moveTo>
                <a:cubicBezTo>
                  <a:pt x="1337" y="832"/>
                  <a:pt x="1453" y="1087"/>
                  <a:pt x="1419" y="1458"/>
                </a:cubicBezTo>
                <a:cubicBezTo>
                  <a:pt x="1385" y="1774"/>
                  <a:pt x="1021" y="1884"/>
                  <a:pt x="850" y="1891"/>
                </a:cubicBezTo>
                <a:cubicBezTo>
                  <a:pt x="713" y="1891"/>
                  <a:pt x="473" y="1863"/>
                  <a:pt x="301" y="1733"/>
                </a:cubicBezTo>
                <a:cubicBezTo>
                  <a:pt x="0" y="1499"/>
                  <a:pt x="144" y="1052"/>
                  <a:pt x="212" y="880"/>
                </a:cubicBezTo>
                <a:cubicBezTo>
                  <a:pt x="260" y="743"/>
                  <a:pt x="418" y="468"/>
                  <a:pt x="473" y="433"/>
                </a:cubicBezTo>
                <a:cubicBezTo>
                  <a:pt x="528" y="399"/>
                  <a:pt x="1049" y="427"/>
                  <a:pt x="1069" y="433"/>
                </a:cubicBezTo>
                <a:cubicBezTo>
                  <a:pt x="1083" y="440"/>
                  <a:pt x="1131" y="488"/>
                  <a:pt x="1186" y="557"/>
                </a:cubicBezTo>
                <a:moveTo>
                  <a:pt x="1097" y="323"/>
                </a:moveTo>
                <a:cubicBezTo>
                  <a:pt x="1186" y="241"/>
                  <a:pt x="1275" y="152"/>
                  <a:pt x="1275" y="117"/>
                </a:cubicBezTo>
                <a:cubicBezTo>
                  <a:pt x="1268" y="83"/>
                  <a:pt x="1104" y="76"/>
                  <a:pt x="1104" y="76"/>
                </a:cubicBezTo>
                <a:cubicBezTo>
                  <a:pt x="994" y="165"/>
                  <a:pt x="994" y="165"/>
                  <a:pt x="994" y="165"/>
                </a:cubicBezTo>
                <a:cubicBezTo>
                  <a:pt x="994" y="165"/>
                  <a:pt x="987" y="83"/>
                  <a:pt x="994" y="55"/>
                </a:cubicBezTo>
                <a:cubicBezTo>
                  <a:pt x="1001" y="28"/>
                  <a:pt x="919" y="28"/>
                  <a:pt x="829" y="14"/>
                </a:cubicBezTo>
                <a:cubicBezTo>
                  <a:pt x="740" y="0"/>
                  <a:pt x="706" y="7"/>
                  <a:pt x="692" y="42"/>
                </a:cubicBezTo>
                <a:cubicBezTo>
                  <a:pt x="685" y="83"/>
                  <a:pt x="672" y="152"/>
                  <a:pt x="672" y="152"/>
                </a:cubicBezTo>
                <a:cubicBezTo>
                  <a:pt x="672" y="152"/>
                  <a:pt x="610" y="69"/>
                  <a:pt x="589" y="55"/>
                </a:cubicBezTo>
                <a:cubicBezTo>
                  <a:pt x="562" y="48"/>
                  <a:pt x="445" y="55"/>
                  <a:pt x="377" y="117"/>
                </a:cubicBezTo>
                <a:cubicBezTo>
                  <a:pt x="315" y="179"/>
                  <a:pt x="473" y="323"/>
                  <a:pt x="473" y="323"/>
                </a:cubicBezTo>
                <a:moveTo>
                  <a:pt x="586" y="1382"/>
                </a:moveTo>
                <a:cubicBezTo>
                  <a:pt x="660" y="1493"/>
                  <a:pt x="985" y="1499"/>
                  <a:pt x="998" y="1302"/>
                </a:cubicBezTo>
                <a:cubicBezTo>
                  <a:pt x="1010" y="1080"/>
                  <a:pt x="641" y="1179"/>
                  <a:pt x="635" y="994"/>
                </a:cubicBezTo>
                <a:cubicBezTo>
                  <a:pt x="623" y="772"/>
                  <a:pt x="905" y="809"/>
                  <a:pt x="942" y="883"/>
                </a:cubicBezTo>
                <a:moveTo>
                  <a:pt x="789" y="826"/>
                </a:moveTo>
                <a:cubicBezTo>
                  <a:pt x="789" y="704"/>
                  <a:pt x="789" y="704"/>
                  <a:pt x="789" y="704"/>
                </a:cubicBezTo>
                <a:moveTo>
                  <a:pt x="789" y="1579"/>
                </a:moveTo>
                <a:cubicBezTo>
                  <a:pt x="789" y="1459"/>
                  <a:pt x="789" y="1459"/>
                  <a:pt x="789" y="1459"/>
                </a:cubicBezTo>
                <a:moveTo>
                  <a:pt x="545" y="1177"/>
                </a:moveTo>
                <a:cubicBezTo>
                  <a:pt x="545" y="1177"/>
                  <a:pt x="284" y="1177"/>
                  <a:pt x="284" y="1177"/>
                </a:cubicBezTo>
                <a:cubicBezTo>
                  <a:pt x="259" y="1315"/>
                  <a:pt x="262" y="1454"/>
                  <a:pt x="326" y="1559"/>
                </a:cubicBezTo>
                <a:cubicBezTo>
                  <a:pt x="391" y="1660"/>
                  <a:pt x="659" y="1820"/>
                  <a:pt x="1046" y="1704"/>
                </a:cubicBezTo>
                <a:cubicBezTo>
                  <a:pt x="1281" y="1630"/>
                  <a:pt x="1290" y="1357"/>
                  <a:pt x="1268" y="1176"/>
                </a:cubicBezTo>
                <a:cubicBezTo>
                  <a:pt x="1266" y="1177"/>
                  <a:pt x="1266" y="1177"/>
                  <a:pt x="1266" y="1177"/>
                </a:cubicBezTo>
                <a:cubicBezTo>
                  <a:pt x="1137" y="1177"/>
                  <a:pt x="1137" y="1177"/>
                  <a:pt x="1137" y="1177"/>
                </a:cubicBezTo>
              </a:path>
            </a:pathLst>
          </a:custGeom>
          <a:noFill/>
          <a:ln w="28575" cap="rnd">
            <a:solidFill>
              <a:schemeClr val="accent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3" name="Freeform 9">
            <a:extLst>
              <a:ext uri="{FF2B5EF4-FFF2-40B4-BE49-F238E27FC236}">
                <a16:creationId xmlns:a16="http://schemas.microsoft.com/office/drawing/2014/main" id="{13464088-4938-B4BA-7AC7-18D227741983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1038883" y="4072809"/>
            <a:ext cx="585156" cy="762550"/>
          </a:xfrm>
          <a:custGeom>
            <a:avLst/>
            <a:gdLst>
              <a:gd name="T0" fmla="*/ 1289 w 1453"/>
              <a:gd name="T1" fmla="*/ 715 h 1891"/>
              <a:gd name="T2" fmla="*/ 1419 w 1453"/>
              <a:gd name="T3" fmla="*/ 1458 h 1891"/>
              <a:gd name="T4" fmla="*/ 850 w 1453"/>
              <a:gd name="T5" fmla="*/ 1891 h 1891"/>
              <a:gd name="T6" fmla="*/ 301 w 1453"/>
              <a:gd name="T7" fmla="*/ 1733 h 1891"/>
              <a:gd name="T8" fmla="*/ 212 w 1453"/>
              <a:gd name="T9" fmla="*/ 880 h 1891"/>
              <a:gd name="T10" fmla="*/ 473 w 1453"/>
              <a:gd name="T11" fmla="*/ 433 h 1891"/>
              <a:gd name="T12" fmla="*/ 1069 w 1453"/>
              <a:gd name="T13" fmla="*/ 433 h 1891"/>
              <a:gd name="T14" fmla="*/ 1186 w 1453"/>
              <a:gd name="T15" fmla="*/ 557 h 1891"/>
              <a:gd name="T16" fmla="*/ 1097 w 1453"/>
              <a:gd name="T17" fmla="*/ 323 h 1891"/>
              <a:gd name="T18" fmla="*/ 1275 w 1453"/>
              <a:gd name="T19" fmla="*/ 117 h 1891"/>
              <a:gd name="T20" fmla="*/ 1104 w 1453"/>
              <a:gd name="T21" fmla="*/ 76 h 1891"/>
              <a:gd name="T22" fmla="*/ 994 w 1453"/>
              <a:gd name="T23" fmla="*/ 165 h 1891"/>
              <a:gd name="T24" fmla="*/ 994 w 1453"/>
              <a:gd name="T25" fmla="*/ 55 h 1891"/>
              <a:gd name="T26" fmla="*/ 829 w 1453"/>
              <a:gd name="T27" fmla="*/ 14 h 1891"/>
              <a:gd name="T28" fmla="*/ 692 w 1453"/>
              <a:gd name="T29" fmla="*/ 42 h 1891"/>
              <a:gd name="T30" fmla="*/ 672 w 1453"/>
              <a:gd name="T31" fmla="*/ 152 h 1891"/>
              <a:gd name="T32" fmla="*/ 589 w 1453"/>
              <a:gd name="T33" fmla="*/ 55 h 1891"/>
              <a:gd name="T34" fmla="*/ 377 w 1453"/>
              <a:gd name="T35" fmla="*/ 117 h 1891"/>
              <a:gd name="T36" fmla="*/ 473 w 1453"/>
              <a:gd name="T37" fmla="*/ 323 h 1891"/>
              <a:gd name="T38" fmla="*/ 586 w 1453"/>
              <a:gd name="T39" fmla="*/ 1382 h 1891"/>
              <a:gd name="T40" fmla="*/ 998 w 1453"/>
              <a:gd name="T41" fmla="*/ 1302 h 1891"/>
              <a:gd name="T42" fmla="*/ 635 w 1453"/>
              <a:gd name="T43" fmla="*/ 994 h 1891"/>
              <a:gd name="T44" fmla="*/ 942 w 1453"/>
              <a:gd name="T45" fmla="*/ 883 h 1891"/>
              <a:gd name="T46" fmla="*/ 789 w 1453"/>
              <a:gd name="T47" fmla="*/ 826 h 1891"/>
              <a:gd name="T48" fmla="*/ 789 w 1453"/>
              <a:gd name="T49" fmla="*/ 704 h 1891"/>
              <a:gd name="T50" fmla="*/ 789 w 1453"/>
              <a:gd name="T51" fmla="*/ 1579 h 1891"/>
              <a:gd name="T52" fmla="*/ 789 w 1453"/>
              <a:gd name="T53" fmla="*/ 1459 h 1891"/>
              <a:gd name="T54" fmla="*/ 545 w 1453"/>
              <a:gd name="T55" fmla="*/ 1177 h 1891"/>
              <a:gd name="T56" fmla="*/ 284 w 1453"/>
              <a:gd name="T57" fmla="*/ 1177 h 1891"/>
              <a:gd name="T58" fmla="*/ 326 w 1453"/>
              <a:gd name="T59" fmla="*/ 1559 h 1891"/>
              <a:gd name="T60" fmla="*/ 1046 w 1453"/>
              <a:gd name="T61" fmla="*/ 1704 h 1891"/>
              <a:gd name="T62" fmla="*/ 1268 w 1453"/>
              <a:gd name="T63" fmla="*/ 1176 h 1891"/>
              <a:gd name="T64" fmla="*/ 1266 w 1453"/>
              <a:gd name="T65" fmla="*/ 1177 h 1891"/>
              <a:gd name="T66" fmla="*/ 1137 w 1453"/>
              <a:gd name="T67" fmla="*/ 1177 h 18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453" h="1891">
                <a:moveTo>
                  <a:pt x="1289" y="715"/>
                </a:moveTo>
                <a:cubicBezTo>
                  <a:pt x="1337" y="832"/>
                  <a:pt x="1453" y="1087"/>
                  <a:pt x="1419" y="1458"/>
                </a:cubicBezTo>
                <a:cubicBezTo>
                  <a:pt x="1385" y="1774"/>
                  <a:pt x="1021" y="1884"/>
                  <a:pt x="850" y="1891"/>
                </a:cubicBezTo>
                <a:cubicBezTo>
                  <a:pt x="713" y="1891"/>
                  <a:pt x="473" y="1863"/>
                  <a:pt x="301" y="1733"/>
                </a:cubicBezTo>
                <a:cubicBezTo>
                  <a:pt x="0" y="1499"/>
                  <a:pt x="144" y="1052"/>
                  <a:pt x="212" y="880"/>
                </a:cubicBezTo>
                <a:cubicBezTo>
                  <a:pt x="260" y="743"/>
                  <a:pt x="418" y="468"/>
                  <a:pt x="473" y="433"/>
                </a:cubicBezTo>
                <a:cubicBezTo>
                  <a:pt x="528" y="399"/>
                  <a:pt x="1049" y="427"/>
                  <a:pt x="1069" y="433"/>
                </a:cubicBezTo>
                <a:cubicBezTo>
                  <a:pt x="1083" y="440"/>
                  <a:pt x="1131" y="488"/>
                  <a:pt x="1186" y="557"/>
                </a:cubicBezTo>
                <a:moveTo>
                  <a:pt x="1097" y="323"/>
                </a:moveTo>
                <a:cubicBezTo>
                  <a:pt x="1186" y="241"/>
                  <a:pt x="1275" y="152"/>
                  <a:pt x="1275" y="117"/>
                </a:cubicBezTo>
                <a:cubicBezTo>
                  <a:pt x="1268" y="83"/>
                  <a:pt x="1104" y="76"/>
                  <a:pt x="1104" y="76"/>
                </a:cubicBezTo>
                <a:cubicBezTo>
                  <a:pt x="994" y="165"/>
                  <a:pt x="994" y="165"/>
                  <a:pt x="994" y="165"/>
                </a:cubicBezTo>
                <a:cubicBezTo>
                  <a:pt x="994" y="165"/>
                  <a:pt x="987" y="83"/>
                  <a:pt x="994" y="55"/>
                </a:cubicBezTo>
                <a:cubicBezTo>
                  <a:pt x="1001" y="28"/>
                  <a:pt x="919" y="28"/>
                  <a:pt x="829" y="14"/>
                </a:cubicBezTo>
                <a:cubicBezTo>
                  <a:pt x="740" y="0"/>
                  <a:pt x="706" y="7"/>
                  <a:pt x="692" y="42"/>
                </a:cubicBezTo>
                <a:cubicBezTo>
                  <a:pt x="685" y="83"/>
                  <a:pt x="672" y="152"/>
                  <a:pt x="672" y="152"/>
                </a:cubicBezTo>
                <a:cubicBezTo>
                  <a:pt x="672" y="152"/>
                  <a:pt x="610" y="69"/>
                  <a:pt x="589" y="55"/>
                </a:cubicBezTo>
                <a:cubicBezTo>
                  <a:pt x="562" y="48"/>
                  <a:pt x="445" y="55"/>
                  <a:pt x="377" y="117"/>
                </a:cubicBezTo>
                <a:cubicBezTo>
                  <a:pt x="315" y="179"/>
                  <a:pt x="473" y="323"/>
                  <a:pt x="473" y="323"/>
                </a:cubicBezTo>
                <a:moveTo>
                  <a:pt x="586" y="1382"/>
                </a:moveTo>
                <a:cubicBezTo>
                  <a:pt x="660" y="1493"/>
                  <a:pt x="985" y="1499"/>
                  <a:pt x="998" y="1302"/>
                </a:cubicBezTo>
                <a:cubicBezTo>
                  <a:pt x="1010" y="1080"/>
                  <a:pt x="641" y="1179"/>
                  <a:pt x="635" y="994"/>
                </a:cubicBezTo>
                <a:cubicBezTo>
                  <a:pt x="623" y="772"/>
                  <a:pt x="905" y="809"/>
                  <a:pt x="942" y="883"/>
                </a:cubicBezTo>
                <a:moveTo>
                  <a:pt x="789" y="826"/>
                </a:moveTo>
                <a:cubicBezTo>
                  <a:pt x="789" y="704"/>
                  <a:pt x="789" y="704"/>
                  <a:pt x="789" y="704"/>
                </a:cubicBezTo>
                <a:moveTo>
                  <a:pt x="789" y="1579"/>
                </a:moveTo>
                <a:cubicBezTo>
                  <a:pt x="789" y="1459"/>
                  <a:pt x="789" y="1459"/>
                  <a:pt x="789" y="1459"/>
                </a:cubicBezTo>
                <a:moveTo>
                  <a:pt x="545" y="1177"/>
                </a:moveTo>
                <a:cubicBezTo>
                  <a:pt x="545" y="1177"/>
                  <a:pt x="284" y="1177"/>
                  <a:pt x="284" y="1177"/>
                </a:cubicBezTo>
                <a:cubicBezTo>
                  <a:pt x="259" y="1315"/>
                  <a:pt x="262" y="1454"/>
                  <a:pt x="326" y="1559"/>
                </a:cubicBezTo>
                <a:cubicBezTo>
                  <a:pt x="391" y="1660"/>
                  <a:pt x="659" y="1820"/>
                  <a:pt x="1046" y="1704"/>
                </a:cubicBezTo>
                <a:cubicBezTo>
                  <a:pt x="1281" y="1630"/>
                  <a:pt x="1290" y="1357"/>
                  <a:pt x="1268" y="1176"/>
                </a:cubicBezTo>
                <a:cubicBezTo>
                  <a:pt x="1266" y="1177"/>
                  <a:pt x="1266" y="1177"/>
                  <a:pt x="1266" y="1177"/>
                </a:cubicBezTo>
                <a:cubicBezTo>
                  <a:pt x="1137" y="1177"/>
                  <a:pt x="1137" y="1177"/>
                  <a:pt x="1137" y="1177"/>
                </a:cubicBezTo>
              </a:path>
            </a:pathLst>
          </a:custGeom>
          <a:noFill/>
          <a:ln w="28575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4" name="Freeform 5">
            <a:extLst>
              <a:ext uri="{FF2B5EF4-FFF2-40B4-BE49-F238E27FC236}">
                <a16:creationId xmlns:a16="http://schemas.microsoft.com/office/drawing/2014/main" id="{4106A8B2-2049-DCE4-05B0-8F7B60B03140}"/>
              </a:ext>
            </a:extLst>
          </p:cNvPr>
          <p:cNvSpPr>
            <a:spLocks noChangeAspect="1"/>
          </p:cNvSpPr>
          <p:nvPr/>
        </p:nvSpPr>
        <p:spPr bwMode="auto">
          <a:xfrm>
            <a:off x="1592805" y="5641906"/>
            <a:ext cx="468812" cy="458190"/>
          </a:xfrm>
          <a:custGeom>
            <a:avLst/>
            <a:gdLst>
              <a:gd name="T0" fmla="*/ 72 w 130"/>
              <a:gd name="T1" fmla="*/ 6 h 126"/>
              <a:gd name="T2" fmla="*/ 130 w 130"/>
              <a:gd name="T3" fmla="*/ 64 h 126"/>
              <a:gd name="T4" fmla="*/ 72 w 130"/>
              <a:gd name="T5" fmla="*/ 122 h 126"/>
              <a:gd name="T6" fmla="*/ 61 w 130"/>
              <a:gd name="T7" fmla="*/ 126 h 126"/>
              <a:gd name="T8" fmla="*/ 51 w 130"/>
              <a:gd name="T9" fmla="*/ 122 h 126"/>
              <a:gd name="T10" fmla="*/ 51 w 130"/>
              <a:gd name="T11" fmla="*/ 100 h 126"/>
              <a:gd name="T12" fmla="*/ 71 w 130"/>
              <a:gd name="T13" fmla="*/ 79 h 126"/>
              <a:gd name="T14" fmla="*/ 15 w 130"/>
              <a:gd name="T15" fmla="*/ 79 h 126"/>
              <a:gd name="T16" fmla="*/ 0 w 130"/>
              <a:gd name="T17" fmla="*/ 64 h 126"/>
              <a:gd name="T18" fmla="*/ 15 w 130"/>
              <a:gd name="T19" fmla="*/ 49 h 126"/>
              <a:gd name="T20" fmla="*/ 71 w 130"/>
              <a:gd name="T21" fmla="*/ 49 h 126"/>
              <a:gd name="T22" fmla="*/ 51 w 130"/>
              <a:gd name="T23" fmla="*/ 28 h 126"/>
              <a:gd name="T24" fmla="*/ 51 w 130"/>
              <a:gd name="T25" fmla="*/ 6 h 126"/>
              <a:gd name="T26" fmla="*/ 72 w 130"/>
              <a:gd name="T27" fmla="*/ 6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30" h="126">
                <a:moveTo>
                  <a:pt x="72" y="6"/>
                </a:moveTo>
                <a:cubicBezTo>
                  <a:pt x="130" y="64"/>
                  <a:pt x="130" y="64"/>
                  <a:pt x="130" y="64"/>
                </a:cubicBezTo>
                <a:cubicBezTo>
                  <a:pt x="72" y="122"/>
                  <a:pt x="72" y="122"/>
                  <a:pt x="72" y="122"/>
                </a:cubicBezTo>
                <a:cubicBezTo>
                  <a:pt x="69" y="125"/>
                  <a:pt x="65" y="126"/>
                  <a:pt x="61" y="126"/>
                </a:cubicBezTo>
                <a:cubicBezTo>
                  <a:pt x="58" y="126"/>
                  <a:pt x="54" y="125"/>
                  <a:pt x="51" y="122"/>
                </a:cubicBezTo>
                <a:cubicBezTo>
                  <a:pt x="45" y="116"/>
                  <a:pt x="45" y="106"/>
                  <a:pt x="51" y="100"/>
                </a:cubicBezTo>
                <a:cubicBezTo>
                  <a:pt x="71" y="79"/>
                  <a:pt x="71" y="79"/>
                  <a:pt x="71" y="79"/>
                </a:cubicBezTo>
                <a:cubicBezTo>
                  <a:pt x="15" y="79"/>
                  <a:pt x="15" y="79"/>
                  <a:pt x="15" y="79"/>
                </a:cubicBezTo>
                <a:cubicBezTo>
                  <a:pt x="7" y="79"/>
                  <a:pt x="0" y="73"/>
                  <a:pt x="0" y="64"/>
                </a:cubicBezTo>
                <a:cubicBezTo>
                  <a:pt x="0" y="56"/>
                  <a:pt x="7" y="49"/>
                  <a:pt x="15" y="49"/>
                </a:cubicBezTo>
                <a:cubicBezTo>
                  <a:pt x="71" y="49"/>
                  <a:pt x="71" y="49"/>
                  <a:pt x="71" y="49"/>
                </a:cubicBezTo>
                <a:cubicBezTo>
                  <a:pt x="51" y="28"/>
                  <a:pt x="51" y="28"/>
                  <a:pt x="51" y="28"/>
                </a:cubicBezTo>
                <a:cubicBezTo>
                  <a:pt x="45" y="22"/>
                  <a:pt x="45" y="12"/>
                  <a:pt x="51" y="6"/>
                </a:cubicBezTo>
                <a:cubicBezTo>
                  <a:pt x="57" y="0"/>
                  <a:pt x="66" y="0"/>
                  <a:pt x="72" y="6"/>
                </a:cubicBezTo>
                <a:close/>
              </a:path>
            </a:pathLst>
          </a:custGeom>
          <a:noFill/>
          <a:ln w="28575" cap="rnd">
            <a:solidFill>
              <a:schemeClr val="bg2">
                <a:lumMod val="50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6" name="Freeform 5">
            <a:extLst>
              <a:ext uri="{FF2B5EF4-FFF2-40B4-BE49-F238E27FC236}">
                <a16:creationId xmlns:a16="http://schemas.microsoft.com/office/drawing/2014/main" id="{DD4D8644-B29E-95D6-D432-93E444432FB1}"/>
              </a:ext>
            </a:extLst>
          </p:cNvPr>
          <p:cNvSpPr>
            <a:spLocks noChangeAspect="1"/>
          </p:cNvSpPr>
          <p:nvPr/>
        </p:nvSpPr>
        <p:spPr bwMode="auto">
          <a:xfrm flipH="1">
            <a:off x="2762258" y="5675175"/>
            <a:ext cx="468812" cy="458190"/>
          </a:xfrm>
          <a:custGeom>
            <a:avLst/>
            <a:gdLst>
              <a:gd name="T0" fmla="*/ 72 w 130"/>
              <a:gd name="T1" fmla="*/ 6 h 126"/>
              <a:gd name="T2" fmla="*/ 130 w 130"/>
              <a:gd name="T3" fmla="*/ 64 h 126"/>
              <a:gd name="T4" fmla="*/ 72 w 130"/>
              <a:gd name="T5" fmla="*/ 122 h 126"/>
              <a:gd name="T6" fmla="*/ 61 w 130"/>
              <a:gd name="T7" fmla="*/ 126 h 126"/>
              <a:gd name="T8" fmla="*/ 51 w 130"/>
              <a:gd name="T9" fmla="*/ 122 h 126"/>
              <a:gd name="T10" fmla="*/ 51 w 130"/>
              <a:gd name="T11" fmla="*/ 100 h 126"/>
              <a:gd name="T12" fmla="*/ 71 w 130"/>
              <a:gd name="T13" fmla="*/ 79 h 126"/>
              <a:gd name="T14" fmla="*/ 15 w 130"/>
              <a:gd name="T15" fmla="*/ 79 h 126"/>
              <a:gd name="T16" fmla="*/ 0 w 130"/>
              <a:gd name="T17" fmla="*/ 64 h 126"/>
              <a:gd name="T18" fmla="*/ 15 w 130"/>
              <a:gd name="T19" fmla="*/ 49 h 126"/>
              <a:gd name="T20" fmla="*/ 71 w 130"/>
              <a:gd name="T21" fmla="*/ 49 h 126"/>
              <a:gd name="T22" fmla="*/ 51 w 130"/>
              <a:gd name="T23" fmla="*/ 28 h 126"/>
              <a:gd name="T24" fmla="*/ 51 w 130"/>
              <a:gd name="T25" fmla="*/ 6 h 126"/>
              <a:gd name="T26" fmla="*/ 72 w 130"/>
              <a:gd name="T27" fmla="*/ 6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30" h="126">
                <a:moveTo>
                  <a:pt x="72" y="6"/>
                </a:moveTo>
                <a:cubicBezTo>
                  <a:pt x="130" y="64"/>
                  <a:pt x="130" y="64"/>
                  <a:pt x="130" y="64"/>
                </a:cubicBezTo>
                <a:cubicBezTo>
                  <a:pt x="72" y="122"/>
                  <a:pt x="72" y="122"/>
                  <a:pt x="72" y="122"/>
                </a:cubicBezTo>
                <a:cubicBezTo>
                  <a:pt x="69" y="125"/>
                  <a:pt x="65" y="126"/>
                  <a:pt x="61" y="126"/>
                </a:cubicBezTo>
                <a:cubicBezTo>
                  <a:pt x="58" y="126"/>
                  <a:pt x="54" y="125"/>
                  <a:pt x="51" y="122"/>
                </a:cubicBezTo>
                <a:cubicBezTo>
                  <a:pt x="45" y="116"/>
                  <a:pt x="45" y="106"/>
                  <a:pt x="51" y="100"/>
                </a:cubicBezTo>
                <a:cubicBezTo>
                  <a:pt x="71" y="79"/>
                  <a:pt x="71" y="79"/>
                  <a:pt x="71" y="79"/>
                </a:cubicBezTo>
                <a:cubicBezTo>
                  <a:pt x="15" y="79"/>
                  <a:pt x="15" y="79"/>
                  <a:pt x="15" y="79"/>
                </a:cubicBezTo>
                <a:cubicBezTo>
                  <a:pt x="7" y="79"/>
                  <a:pt x="0" y="73"/>
                  <a:pt x="0" y="64"/>
                </a:cubicBezTo>
                <a:cubicBezTo>
                  <a:pt x="0" y="56"/>
                  <a:pt x="7" y="49"/>
                  <a:pt x="15" y="49"/>
                </a:cubicBezTo>
                <a:cubicBezTo>
                  <a:pt x="71" y="49"/>
                  <a:pt x="71" y="49"/>
                  <a:pt x="71" y="49"/>
                </a:cubicBezTo>
                <a:cubicBezTo>
                  <a:pt x="51" y="28"/>
                  <a:pt x="51" y="28"/>
                  <a:pt x="51" y="28"/>
                </a:cubicBezTo>
                <a:cubicBezTo>
                  <a:pt x="45" y="22"/>
                  <a:pt x="45" y="12"/>
                  <a:pt x="51" y="6"/>
                </a:cubicBezTo>
                <a:cubicBezTo>
                  <a:pt x="57" y="0"/>
                  <a:pt x="66" y="0"/>
                  <a:pt x="72" y="6"/>
                </a:cubicBezTo>
                <a:close/>
              </a:path>
            </a:pathLst>
          </a:custGeom>
          <a:noFill/>
          <a:ln w="28575" cap="rnd">
            <a:solidFill>
              <a:schemeClr val="bg2">
                <a:lumMod val="50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7" name="Freeform 5">
            <a:extLst>
              <a:ext uri="{FF2B5EF4-FFF2-40B4-BE49-F238E27FC236}">
                <a16:creationId xmlns:a16="http://schemas.microsoft.com/office/drawing/2014/main" id="{A72F4F73-E869-7A0D-3183-744BADB5A739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3917487" y="5679159"/>
            <a:ext cx="468812" cy="458190"/>
          </a:xfrm>
          <a:custGeom>
            <a:avLst/>
            <a:gdLst>
              <a:gd name="T0" fmla="*/ 72 w 130"/>
              <a:gd name="T1" fmla="*/ 6 h 126"/>
              <a:gd name="T2" fmla="*/ 130 w 130"/>
              <a:gd name="T3" fmla="*/ 64 h 126"/>
              <a:gd name="T4" fmla="*/ 72 w 130"/>
              <a:gd name="T5" fmla="*/ 122 h 126"/>
              <a:gd name="T6" fmla="*/ 61 w 130"/>
              <a:gd name="T7" fmla="*/ 126 h 126"/>
              <a:gd name="T8" fmla="*/ 51 w 130"/>
              <a:gd name="T9" fmla="*/ 122 h 126"/>
              <a:gd name="T10" fmla="*/ 51 w 130"/>
              <a:gd name="T11" fmla="*/ 100 h 126"/>
              <a:gd name="T12" fmla="*/ 71 w 130"/>
              <a:gd name="T13" fmla="*/ 79 h 126"/>
              <a:gd name="T14" fmla="*/ 15 w 130"/>
              <a:gd name="T15" fmla="*/ 79 h 126"/>
              <a:gd name="T16" fmla="*/ 0 w 130"/>
              <a:gd name="T17" fmla="*/ 64 h 126"/>
              <a:gd name="T18" fmla="*/ 15 w 130"/>
              <a:gd name="T19" fmla="*/ 49 h 126"/>
              <a:gd name="T20" fmla="*/ 71 w 130"/>
              <a:gd name="T21" fmla="*/ 49 h 126"/>
              <a:gd name="T22" fmla="*/ 51 w 130"/>
              <a:gd name="T23" fmla="*/ 28 h 126"/>
              <a:gd name="T24" fmla="*/ 51 w 130"/>
              <a:gd name="T25" fmla="*/ 6 h 126"/>
              <a:gd name="T26" fmla="*/ 72 w 130"/>
              <a:gd name="T27" fmla="*/ 6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30" h="126">
                <a:moveTo>
                  <a:pt x="72" y="6"/>
                </a:moveTo>
                <a:cubicBezTo>
                  <a:pt x="130" y="64"/>
                  <a:pt x="130" y="64"/>
                  <a:pt x="130" y="64"/>
                </a:cubicBezTo>
                <a:cubicBezTo>
                  <a:pt x="72" y="122"/>
                  <a:pt x="72" y="122"/>
                  <a:pt x="72" y="122"/>
                </a:cubicBezTo>
                <a:cubicBezTo>
                  <a:pt x="69" y="125"/>
                  <a:pt x="65" y="126"/>
                  <a:pt x="61" y="126"/>
                </a:cubicBezTo>
                <a:cubicBezTo>
                  <a:pt x="58" y="126"/>
                  <a:pt x="54" y="125"/>
                  <a:pt x="51" y="122"/>
                </a:cubicBezTo>
                <a:cubicBezTo>
                  <a:pt x="45" y="116"/>
                  <a:pt x="45" y="106"/>
                  <a:pt x="51" y="100"/>
                </a:cubicBezTo>
                <a:cubicBezTo>
                  <a:pt x="71" y="79"/>
                  <a:pt x="71" y="79"/>
                  <a:pt x="71" y="79"/>
                </a:cubicBezTo>
                <a:cubicBezTo>
                  <a:pt x="15" y="79"/>
                  <a:pt x="15" y="79"/>
                  <a:pt x="15" y="79"/>
                </a:cubicBezTo>
                <a:cubicBezTo>
                  <a:pt x="7" y="79"/>
                  <a:pt x="0" y="73"/>
                  <a:pt x="0" y="64"/>
                </a:cubicBezTo>
                <a:cubicBezTo>
                  <a:pt x="0" y="56"/>
                  <a:pt x="7" y="49"/>
                  <a:pt x="15" y="49"/>
                </a:cubicBezTo>
                <a:cubicBezTo>
                  <a:pt x="71" y="49"/>
                  <a:pt x="71" y="49"/>
                  <a:pt x="71" y="49"/>
                </a:cubicBezTo>
                <a:cubicBezTo>
                  <a:pt x="51" y="28"/>
                  <a:pt x="51" y="28"/>
                  <a:pt x="51" y="28"/>
                </a:cubicBezTo>
                <a:cubicBezTo>
                  <a:pt x="45" y="22"/>
                  <a:pt x="45" y="12"/>
                  <a:pt x="51" y="6"/>
                </a:cubicBezTo>
                <a:cubicBezTo>
                  <a:pt x="57" y="0"/>
                  <a:pt x="66" y="0"/>
                  <a:pt x="72" y="6"/>
                </a:cubicBezTo>
                <a:close/>
              </a:path>
            </a:pathLst>
          </a:custGeom>
          <a:noFill/>
          <a:ln w="28575" cap="rnd">
            <a:solidFill>
              <a:schemeClr val="bg2">
                <a:lumMod val="50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8" name="Freeform 5">
            <a:extLst>
              <a:ext uri="{FF2B5EF4-FFF2-40B4-BE49-F238E27FC236}">
                <a16:creationId xmlns:a16="http://schemas.microsoft.com/office/drawing/2014/main" id="{D09E3F77-B578-2BAD-7BA8-28B0AEEBA1C7}"/>
              </a:ext>
            </a:extLst>
          </p:cNvPr>
          <p:cNvSpPr>
            <a:spLocks noChangeAspect="1"/>
          </p:cNvSpPr>
          <p:nvPr/>
        </p:nvSpPr>
        <p:spPr bwMode="auto">
          <a:xfrm rot="5400000" flipH="1">
            <a:off x="4984434" y="5679159"/>
            <a:ext cx="468812" cy="458190"/>
          </a:xfrm>
          <a:custGeom>
            <a:avLst/>
            <a:gdLst>
              <a:gd name="T0" fmla="*/ 72 w 130"/>
              <a:gd name="T1" fmla="*/ 6 h 126"/>
              <a:gd name="T2" fmla="*/ 130 w 130"/>
              <a:gd name="T3" fmla="*/ 64 h 126"/>
              <a:gd name="T4" fmla="*/ 72 w 130"/>
              <a:gd name="T5" fmla="*/ 122 h 126"/>
              <a:gd name="T6" fmla="*/ 61 w 130"/>
              <a:gd name="T7" fmla="*/ 126 h 126"/>
              <a:gd name="T8" fmla="*/ 51 w 130"/>
              <a:gd name="T9" fmla="*/ 122 h 126"/>
              <a:gd name="T10" fmla="*/ 51 w 130"/>
              <a:gd name="T11" fmla="*/ 100 h 126"/>
              <a:gd name="T12" fmla="*/ 71 w 130"/>
              <a:gd name="T13" fmla="*/ 79 h 126"/>
              <a:gd name="T14" fmla="*/ 15 w 130"/>
              <a:gd name="T15" fmla="*/ 79 h 126"/>
              <a:gd name="T16" fmla="*/ 0 w 130"/>
              <a:gd name="T17" fmla="*/ 64 h 126"/>
              <a:gd name="T18" fmla="*/ 15 w 130"/>
              <a:gd name="T19" fmla="*/ 49 h 126"/>
              <a:gd name="T20" fmla="*/ 71 w 130"/>
              <a:gd name="T21" fmla="*/ 49 h 126"/>
              <a:gd name="T22" fmla="*/ 51 w 130"/>
              <a:gd name="T23" fmla="*/ 28 h 126"/>
              <a:gd name="T24" fmla="*/ 51 w 130"/>
              <a:gd name="T25" fmla="*/ 6 h 126"/>
              <a:gd name="T26" fmla="*/ 72 w 130"/>
              <a:gd name="T27" fmla="*/ 6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30" h="126">
                <a:moveTo>
                  <a:pt x="72" y="6"/>
                </a:moveTo>
                <a:cubicBezTo>
                  <a:pt x="130" y="64"/>
                  <a:pt x="130" y="64"/>
                  <a:pt x="130" y="64"/>
                </a:cubicBezTo>
                <a:cubicBezTo>
                  <a:pt x="72" y="122"/>
                  <a:pt x="72" y="122"/>
                  <a:pt x="72" y="122"/>
                </a:cubicBezTo>
                <a:cubicBezTo>
                  <a:pt x="69" y="125"/>
                  <a:pt x="65" y="126"/>
                  <a:pt x="61" y="126"/>
                </a:cubicBezTo>
                <a:cubicBezTo>
                  <a:pt x="58" y="126"/>
                  <a:pt x="54" y="125"/>
                  <a:pt x="51" y="122"/>
                </a:cubicBezTo>
                <a:cubicBezTo>
                  <a:pt x="45" y="116"/>
                  <a:pt x="45" y="106"/>
                  <a:pt x="51" y="100"/>
                </a:cubicBezTo>
                <a:cubicBezTo>
                  <a:pt x="71" y="79"/>
                  <a:pt x="71" y="79"/>
                  <a:pt x="71" y="79"/>
                </a:cubicBezTo>
                <a:cubicBezTo>
                  <a:pt x="15" y="79"/>
                  <a:pt x="15" y="79"/>
                  <a:pt x="15" y="79"/>
                </a:cubicBezTo>
                <a:cubicBezTo>
                  <a:pt x="7" y="79"/>
                  <a:pt x="0" y="73"/>
                  <a:pt x="0" y="64"/>
                </a:cubicBezTo>
                <a:cubicBezTo>
                  <a:pt x="0" y="56"/>
                  <a:pt x="7" y="49"/>
                  <a:pt x="15" y="49"/>
                </a:cubicBezTo>
                <a:cubicBezTo>
                  <a:pt x="71" y="49"/>
                  <a:pt x="71" y="49"/>
                  <a:pt x="71" y="49"/>
                </a:cubicBezTo>
                <a:cubicBezTo>
                  <a:pt x="51" y="28"/>
                  <a:pt x="51" y="28"/>
                  <a:pt x="51" y="28"/>
                </a:cubicBezTo>
                <a:cubicBezTo>
                  <a:pt x="45" y="22"/>
                  <a:pt x="45" y="12"/>
                  <a:pt x="51" y="6"/>
                </a:cubicBezTo>
                <a:cubicBezTo>
                  <a:pt x="57" y="0"/>
                  <a:pt x="66" y="0"/>
                  <a:pt x="72" y="6"/>
                </a:cubicBezTo>
                <a:close/>
              </a:path>
            </a:pathLst>
          </a:custGeom>
          <a:noFill/>
          <a:ln w="28575" cap="rnd">
            <a:solidFill>
              <a:schemeClr val="bg2">
                <a:lumMod val="50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7" name="Freeform 5">
            <a:extLst>
              <a:ext uri="{FF2B5EF4-FFF2-40B4-BE49-F238E27FC236}">
                <a16:creationId xmlns:a16="http://schemas.microsoft.com/office/drawing/2014/main" id="{43456C00-1498-CB83-DE66-164698548044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556486" y="4623887"/>
            <a:ext cx="541450" cy="502071"/>
          </a:xfrm>
          <a:custGeom>
            <a:avLst/>
            <a:gdLst>
              <a:gd name="T0" fmla="*/ 1202 w 7973"/>
              <a:gd name="T1" fmla="*/ 7306 h 7389"/>
              <a:gd name="T2" fmla="*/ 0 w 7973"/>
              <a:gd name="T3" fmla="*/ 7306 h 7389"/>
              <a:gd name="T4" fmla="*/ 0 w 7973"/>
              <a:gd name="T5" fmla="*/ 4052 h 7389"/>
              <a:gd name="T6" fmla="*/ 1202 w 7973"/>
              <a:gd name="T7" fmla="*/ 4052 h 7389"/>
              <a:gd name="T8" fmla="*/ 7958 w 7973"/>
              <a:gd name="T9" fmla="*/ 4587 h 7389"/>
              <a:gd name="T10" fmla="*/ 7885 w 7973"/>
              <a:gd name="T11" fmla="*/ 4403 h 7389"/>
              <a:gd name="T12" fmla="*/ 7667 w 7973"/>
              <a:gd name="T13" fmla="*/ 4204 h 7389"/>
              <a:gd name="T14" fmla="*/ 7571 w 7973"/>
              <a:gd name="T15" fmla="*/ 4093 h 7389"/>
              <a:gd name="T16" fmla="*/ 7585 w 7973"/>
              <a:gd name="T17" fmla="*/ 3948 h 7389"/>
              <a:gd name="T18" fmla="*/ 7639 w 7973"/>
              <a:gd name="T19" fmla="*/ 3581 h 7389"/>
              <a:gd name="T20" fmla="*/ 7289 w 7973"/>
              <a:gd name="T21" fmla="*/ 3179 h 7389"/>
              <a:gd name="T22" fmla="*/ 7157 w 7973"/>
              <a:gd name="T23" fmla="*/ 3155 h 7389"/>
              <a:gd name="T24" fmla="*/ 4885 w 7973"/>
              <a:gd name="T25" fmla="*/ 2935 h 7389"/>
              <a:gd name="T26" fmla="*/ 4742 w 7973"/>
              <a:gd name="T27" fmla="*/ 2594 h 7389"/>
              <a:gd name="T28" fmla="*/ 5144 w 7973"/>
              <a:gd name="T29" fmla="*/ 1788 h 7389"/>
              <a:gd name="T30" fmla="*/ 4857 w 7973"/>
              <a:gd name="T31" fmla="*/ 33 h 7389"/>
              <a:gd name="T32" fmla="*/ 4356 w 7973"/>
              <a:gd name="T33" fmla="*/ 829 h 7389"/>
              <a:gd name="T34" fmla="*/ 2771 w 7973"/>
              <a:gd name="T35" fmla="*/ 3024 h 7389"/>
              <a:gd name="T36" fmla="*/ 1669 w 7973"/>
              <a:gd name="T37" fmla="*/ 4052 h 7389"/>
              <a:gd name="T38" fmla="*/ 1669 w 7973"/>
              <a:gd name="T39" fmla="*/ 7306 h 7389"/>
              <a:gd name="T40" fmla="*/ 2953 w 7973"/>
              <a:gd name="T41" fmla="*/ 7377 h 7389"/>
              <a:gd name="T42" fmla="*/ 5561 w 7973"/>
              <a:gd name="T43" fmla="*/ 7373 h 7389"/>
              <a:gd name="T44" fmla="*/ 7083 w 7973"/>
              <a:gd name="T45" fmla="*/ 7304 h 7389"/>
              <a:gd name="T46" fmla="*/ 7250 w 7973"/>
              <a:gd name="T47" fmla="*/ 7225 h 7389"/>
              <a:gd name="T48" fmla="*/ 7382 w 7973"/>
              <a:gd name="T49" fmla="*/ 7108 h 7389"/>
              <a:gd name="T50" fmla="*/ 7446 w 7973"/>
              <a:gd name="T51" fmla="*/ 6992 h 7389"/>
              <a:gd name="T52" fmla="*/ 7414 w 7973"/>
              <a:gd name="T53" fmla="*/ 6545 h 7389"/>
              <a:gd name="T54" fmla="*/ 7396 w 7973"/>
              <a:gd name="T55" fmla="*/ 6410 h 7389"/>
              <a:gd name="T56" fmla="*/ 7452 w 7973"/>
              <a:gd name="T57" fmla="*/ 6323 h 7389"/>
              <a:gd name="T58" fmla="*/ 7760 w 7973"/>
              <a:gd name="T59" fmla="*/ 5947 h 7389"/>
              <a:gd name="T60" fmla="*/ 7661 w 7973"/>
              <a:gd name="T61" fmla="*/ 5456 h 7389"/>
              <a:gd name="T62" fmla="*/ 7622 w 7973"/>
              <a:gd name="T63" fmla="*/ 5309 h 7389"/>
              <a:gd name="T64" fmla="*/ 7701 w 7973"/>
              <a:gd name="T65" fmla="*/ 5179 h 7389"/>
              <a:gd name="T66" fmla="*/ 7777 w 7973"/>
              <a:gd name="T67" fmla="*/ 5113 h 7389"/>
              <a:gd name="T68" fmla="*/ 7961 w 7973"/>
              <a:gd name="T69" fmla="*/ 4794 h 7389"/>
              <a:gd name="T70" fmla="*/ 7958 w 7973"/>
              <a:gd name="T71" fmla="*/ 4587 h 7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973" h="7389">
                <a:moveTo>
                  <a:pt x="1202" y="7306"/>
                </a:moveTo>
                <a:cubicBezTo>
                  <a:pt x="0" y="7306"/>
                  <a:pt x="0" y="7306"/>
                  <a:pt x="0" y="7306"/>
                </a:cubicBezTo>
                <a:cubicBezTo>
                  <a:pt x="0" y="4519"/>
                  <a:pt x="0" y="4103"/>
                  <a:pt x="0" y="4052"/>
                </a:cubicBezTo>
                <a:cubicBezTo>
                  <a:pt x="1202" y="4052"/>
                  <a:pt x="1202" y="4052"/>
                  <a:pt x="1202" y="4052"/>
                </a:cubicBezTo>
                <a:moveTo>
                  <a:pt x="7958" y="4587"/>
                </a:moveTo>
                <a:cubicBezTo>
                  <a:pt x="7944" y="4520"/>
                  <a:pt x="7919" y="4458"/>
                  <a:pt x="7885" y="4403"/>
                </a:cubicBezTo>
                <a:cubicBezTo>
                  <a:pt x="7831" y="4316"/>
                  <a:pt x="7755" y="4247"/>
                  <a:pt x="7667" y="4204"/>
                </a:cubicBezTo>
                <a:cubicBezTo>
                  <a:pt x="7621" y="4181"/>
                  <a:pt x="7587" y="4141"/>
                  <a:pt x="7571" y="4093"/>
                </a:cubicBezTo>
                <a:cubicBezTo>
                  <a:pt x="7556" y="4045"/>
                  <a:pt x="7561" y="3992"/>
                  <a:pt x="7585" y="3948"/>
                </a:cubicBezTo>
                <a:cubicBezTo>
                  <a:pt x="7643" y="3841"/>
                  <a:pt x="7665" y="3712"/>
                  <a:pt x="7639" y="3581"/>
                </a:cubicBezTo>
                <a:cubicBezTo>
                  <a:pt x="7599" y="3385"/>
                  <a:pt x="7460" y="3235"/>
                  <a:pt x="7289" y="3179"/>
                </a:cubicBezTo>
                <a:cubicBezTo>
                  <a:pt x="7250" y="3171"/>
                  <a:pt x="7206" y="3163"/>
                  <a:pt x="7157" y="3155"/>
                </a:cubicBezTo>
                <a:cubicBezTo>
                  <a:pt x="6495" y="3048"/>
                  <a:pt x="4942" y="2964"/>
                  <a:pt x="4885" y="2935"/>
                </a:cubicBezTo>
                <a:cubicBezTo>
                  <a:pt x="4819" y="2902"/>
                  <a:pt x="4708" y="2760"/>
                  <a:pt x="4742" y="2594"/>
                </a:cubicBezTo>
                <a:cubicBezTo>
                  <a:pt x="4775" y="2428"/>
                  <a:pt x="4810" y="2452"/>
                  <a:pt x="5144" y="1788"/>
                </a:cubicBezTo>
                <a:cubicBezTo>
                  <a:pt x="5645" y="759"/>
                  <a:pt x="5258" y="0"/>
                  <a:pt x="4857" y="33"/>
                </a:cubicBezTo>
                <a:cubicBezTo>
                  <a:pt x="4490" y="66"/>
                  <a:pt x="4423" y="531"/>
                  <a:pt x="4356" y="829"/>
                </a:cubicBezTo>
                <a:cubicBezTo>
                  <a:pt x="4323" y="1095"/>
                  <a:pt x="3105" y="2625"/>
                  <a:pt x="2771" y="3024"/>
                </a:cubicBezTo>
                <a:cubicBezTo>
                  <a:pt x="2471" y="3355"/>
                  <a:pt x="1903" y="3820"/>
                  <a:pt x="1669" y="4052"/>
                </a:cubicBezTo>
                <a:cubicBezTo>
                  <a:pt x="1669" y="6840"/>
                  <a:pt x="1669" y="7256"/>
                  <a:pt x="1669" y="7306"/>
                </a:cubicBezTo>
                <a:cubicBezTo>
                  <a:pt x="2201" y="7362"/>
                  <a:pt x="2953" y="7377"/>
                  <a:pt x="2953" y="7377"/>
                </a:cubicBezTo>
                <a:cubicBezTo>
                  <a:pt x="5362" y="7384"/>
                  <a:pt x="5561" y="7373"/>
                  <a:pt x="5561" y="7373"/>
                </a:cubicBezTo>
                <a:cubicBezTo>
                  <a:pt x="6414" y="7318"/>
                  <a:pt x="6804" y="7389"/>
                  <a:pt x="7083" y="7304"/>
                </a:cubicBezTo>
                <a:cubicBezTo>
                  <a:pt x="7142" y="7286"/>
                  <a:pt x="7197" y="7261"/>
                  <a:pt x="7250" y="7225"/>
                </a:cubicBezTo>
                <a:cubicBezTo>
                  <a:pt x="7299" y="7189"/>
                  <a:pt x="7343" y="7150"/>
                  <a:pt x="7382" y="7108"/>
                </a:cubicBezTo>
                <a:cubicBezTo>
                  <a:pt x="7408" y="7073"/>
                  <a:pt x="7429" y="7035"/>
                  <a:pt x="7446" y="6992"/>
                </a:cubicBezTo>
                <a:cubicBezTo>
                  <a:pt x="7508" y="6838"/>
                  <a:pt x="7491" y="6673"/>
                  <a:pt x="7414" y="6545"/>
                </a:cubicBezTo>
                <a:cubicBezTo>
                  <a:pt x="7390" y="6504"/>
                  <a:pt x="7384" y="6455"/>
                  <a:pt x="7396" y="6410"/>
                </a:cubicBezTo>
                <a:cubicBezTo>
                  <a:pt x="7406" y="6376"/>
                  <a:pt x="7426" y="6346"/>
                  <a:pt x="7452" y="6323"/>
                </a:cubicBezTo>
                <a:cubicBezTo>
                  <a:pt x="7598" y="6255"/>
                  <a:pt x="7715" y="6121"/>
                  <a:pt x="7760" y="5947"/>
                </a:cubicBezTo>
                <a:cubicBezTo>
                  <a:pt x="7806" y="5767"/>
                  <a:pt x="7764" y="5587"/>
                  <a:pt x="7661" y="5456"/>
                </a:cubicBezTo>
                <a:cubicBezTo>
                  <a:pt x="7628" y="5414"/>
                  <a:pt x="7614" y="5361"/>
                  <a:pt x="7622" y="5309"/>
                </a:cubicBezTo>
                <a:cubicBezTo>
                  <a:pt x="7630" y="5256"/>
                  <a:pt x="7658" y="5210"/>
                  <a:pt x="7701" y="5179"/>
                </a:cubicBezTo>
                <a:cubicBezTo>
                  <a:pt x="7728" y="5160"/>
                  <a:pt x="7754" y="5138"/>
                  <a:pt x="7777" y="5113"/>
                </a:cubicBezTo>
                <a:cubicBezTo>
                  <a:pt x="7873" y="5035"/>
                  <a:pt x="7939" y="4922"/>
                  <a:pt x="7961" y="4794"/>
                </a:cubicBezTo>
                <a:cubicBezTo>
                  <a:pt x="7973" y="4728"/>
                  <a:pt x="7972" y="4658"/>
                  <a:pt x="7958" y="4587"/>
                </a:cubicBezTo>
                <a:close/>
              </a:path>
            </a:pathLst>
          </a:custGeom>
          <a:noFill/>
          <a:ln w="28575" cap="rnd">
            <a:solidFill>
              <a:schemeClr val="bg2">
                <a:lumMod val="50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F977780C-BCF2-2472-FCE6-CC142A9988D1}"/>
              </a:ext>
            </a:extLst>
          </p:cNvPr>
          <p:cNvSpPr>
            <a:spLocks noChangeAspect="1" noEditPoints="1"/>
          </p:cNvSpPr>
          <p:nvPr/>
        </p:nvSpPr>
        <p:spPr bwMode="auto">
          <a:xfrm flipV="1">
            <a:off x="2725938" y="4780004"/>
            <a:ext cx="541453" cy="502073"/>
          </a:xfrm>
          <a:custGeom>
            <a:avLst/>
            <a:gdLst>
              <a:gd name="T0" fmla="*/ 1202 w 7973"/>
              <a:gd name="T1" fmla="*/ 7306 h 7389"/>
              <a:gd name="T2" fmla="*/ 0 w 7973"/>
              <a:gd name="T3" fmla="*/ 7306 h 7389"/>
              <a:gd name="T4" fmla="*/ 0 w 7973"/>
              <a:gd name="T5" fmla="*/ 4052 h 7389"/>
              <a:gd name="T6" fmla="*/ 1202 w 7973"/>
              <a:gd name="T7" fmla="*/ 4052 h 7389"/>
              <a:gd name="T8" fmla="*/ 7958 w 7973"/>
              <a:gd name="T9" fmla="*/ 4587 h 7389"/>
              <a:gd name="T10" fmla="*/ 7885 w 7973"/>
              <a:gd name="T11" fmla="*/ 4403 h 7389"/>
              <a:gd name="T12" fmla="*/ 7667 w 7973"/>
              <a:gd name="T13" fmla="*/ 4204 h 7389"/>
              <a:gd name="T14" fmla="*/ 7571 w 7973"/>
              <a:gd name="T15" fmla="*/ 4093 h 7389"/>
              <a:gd name="T16" fmla="*/ 7585 w 7973"/>
              <a:gd name="T17" fmla="*/ 3948 h 7389"/>
              <a:gd name="T18" fmla="*/ 7639 w 7973"/>
              <a:gd name="T19" fmla="*/ 3581 h 7389"/>
              <a:gd name="T20" fmla="*/ 7289 w 7973"/>
              <a:gd name="T21" fmla="*/ 3179 h 7389"/>
              <a:gd name="T22" fmla="*/ 7157 w 7973"/>
              <a:gd name="T23" fmla="*/ 3155 h 7389"/>
              <a:gd name="T24" fmla="*/ 4885 w 7973"/>
              <a:gd name="T25" fmla="*/ 2935 h 7389"/>
              <a:gd name="T26" fmla="*/ 4742 w 7973"/>
              <a:gd name="T27" fmla="*/ 2594 h 7389"/>
              <a:gd name="T28" fmla="*/ 5144 w 7973"/>
              <a:gd name="T29" fmla="*/ 1788 h 7389"/>
              <a:gd name="T30" fmla="*/ 4857 w 7973"/>
              <a:gd name="T31" fmla="*/ 33 h 7389"/>
              <a:gd name="T32" fmla="*/ 4356 w 7973"/>
              <a:gd name="T33" fmla="*/ 829 h 7389"/>
              <a:gd name="T34" fmla="*/ 2771 w 7973"/>
              <a:gd name="T35" fmla="*/ 3024 h 7389"/>
              <a:gd name="T36" fmla="*/ 1669 w 7973"/>
              <a:gd name="T37" fmla="*/ 4052 h 7389"/>
              <a:gd name="T38" fmla="*/ 1669 w 7973"/>
              <a:gd name="T39" fmla="*/ 7306 h 7389"/>
              <a:gd name="T40" fmla="*/ 2953 w 7973"/>
              <a:gd name="T41" fmla="*/ 7377 h 7389"/>
              <a:gd name="T42" fmla="*/ 5561 w 7973"/>
              <a:gd name="T43" fmla="*/ 7373 h 7389"/>
              <a:gd name="T44" fmla="*/ 7083 w 7973"/>
              <a:gd name="T45" fmla="*/ 7304 h 7389"/>
              <a:gd name="T46" fmla="*/ 7250 w 7973"/>
              <a:gd name="T47" fmla="*/ 7225 h 7389"/>
              <a:gd name="T48" fmla="*/ 7382 w 7973"/>
              <a:gd name="T49" fmla="*/ 7108 h 7389"/>
              <a:gd name="T50" fmla="*/ 7446 w 7973"/>
              <a:gd name="T51" fmla="*/ 6992 h 7389"/>
              <a:gd name="T52" fmla="*/ 7414 w 7973"/>
              <a:gd name="T53" fmla="*/ 6545 h 7389"/>
              <a:gd name="T54" fmla="*/ 7396 w 7973"/>
              <a:gd name="T55" fmla="*/ 6410 h 7389"/>
              <a:gd name="T56" fmla="*/ 7452 w 7973"/>
              <a:gd name="T57" fmla="*/ 6323 h 7389"/>
              <a:gd name="T58" fmla="*/ 7760 w 7973"/>
              <a:gd name="T59" fmla="*/ 5947 h 7389"/>
              <a:gd name="T60" fmla="*/ 7661 w 7973"/>
              <a:gd name="T61" fmla="*/ 5456 h 7389"/>
              <a:gd name="T62" fmla="*/ 7622 w 7973"/>
              <a:gd name="T63" fmla="*/ 5309 h 7389"/>
              <a:gd name="T64" fmla="*/ 7701 w 7973"/>
              <a:gd name="T65" fmla="*/ 5179 h 7389"/>
              <a:gd name="T66" fmla="*/ 7777 w 7973"/>
              <a:gd name="T67" fmla="*/ 5113 h 7389"/>
              <a:gd name="T68" fmla="*/ 7961 w 7973"/>
              <a:gd name="T69" fmla="*/ 4794 h 7389"/>
              <a:gd name="T70" fmla="*/ 7958 w 7973"/>
              <a:gd name="T71" fmla="*/ 4587 h 7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973" h="7389">
                <a:moveTo>
                  <a:pt x="1202" y="7306"/>
                </a:moveTo>
                <a:cubicBezTo>
                  <a:pt x="0" y="7306"/>
                  <a:pt x="0" y="7306"/>
                  <a:pt x="0" y="7306"/>
                </a:cubicBezTo>
                <a:cubicBezTo>
                  <a:pt x="0" y="4519"/>
                  <a:pt x="0" y="4103"/>
                  <a:pt x="0" y="4052"/>
                </a:cubicBezTo>
                <a:cubicBezTo>
                  <a:pt x="1202" y="4052"/>
                  <a:pt x="1202" y="4052"/>
                  <a:pt x="1202" y="4052"/>
                </a:cubicBezTo>
                <a:moveTo>
                  <a:pt x="7958" y="4587"/>
                </a:moveTo>
                <a:cubicBezTo>
                  <a:pt x="7944" y="4520"/>
                  <a:pt x="7919" y="4458"/>
                  <a:pt x="7885" y="4403"/>
                </a:cubicBezTo>
                <a:cubicBezTo>
                  <a:pt x="7831" y="4316"/>
                  <a:pt x="7755" y="4247"/>
                  <a:pt x="7667" y="4204"/>
                </a:cubicBezTo>
                <a:cubicBezTo>
                  <a:pt x="7621" y="4181"/>
                  <a:pt x="7587" y="4141"/>
                  <a:pt x="7571" y="4093"/>
                </a:cubicBezTo>
                <a:cubicBezTo>
                  <a:pt x="7556" y="4045"/>
                  <a:pt x="7561" y="3992"/>
                  <a:pt x="7585" y="3948"/>
                </a:cubicBezTo>
                <a:cubicBezTo>
                  <a:pt x="7643" y="3841"/>
                  <a:pt x="7665" y="3712"/>
                  <a:pt x="7639" y="3581"/>
                </a:cubicBezTo>
                <a:cubicBezTo>
                  <a:pt x="7599" y="3385"/>
                  <a:pt x="7460" y="3235"/>
                  <a:pt x="7289" y="3179"/>
                </a:cubicBezTo>
                <a:cubicBezTo>
                  <a:pt x="7250" y="3171"/>
                  <a:pt x="7206" y="3163"/>
                  <a:pt x="7157" y="3155"/>
                </a:cubicBezTo>
                <a:cubicBezTo>
                  <a:pt x="6495" y="3048"/>
                  <a:pt x="4942" y="2964"/>
                  <a:pt x="4885" y="2935"/>
                </a:cubicBezTo>
                <a:cubicBezTo>
                  <a:pt x="4819" y="2902"/>
                  <a:pt x="4708" y="2760"/>
                  <a:pt x="4742" y="2594"/>
                </a:cubicBezTo>
                <a:cubicBezTo>
                  <a:pt x="4775" y="2428"/>
                  <a:pt x="4810" y="2452"/>
                  <a:pt x="5144" y="1788"/>
                </a:cubicBezTo>
                <a:cubicBezTo>
                  <a:pt x="5645" y="759"/>
                  <a:pt x="5258" y="0"/>
                  <a:pt x="4857" y="33"/>
                </a:cubicBezTo>
                <a:cubicBezTo>
                  <a:pt x="4490" y="66"/>
                  <a:pt x="4423" y="531"/>
                  <a:pt x="4356" y="829"/>
                </a:cubicBezTo>
                <a:cubicBezTo>
                  <a:pt x="4323" y="1095"/>
                  <a:pt x="3105" y="2625"/>
                  <a:pt x="2771" y="3024"/>
                </a:cubicBezTo>
                <a:cubicBezTo>
                  <a:pt x="2471" y="3355"/>
                  <a:pt x="1903" y="3820"/>
                  <a:pt x="1669" y="4052"/>
                </a:cubicBezTo>
                <a:cubicBezTo>
                  <a:pt x="1669" y="6840"/>
                  <a:pt x="1669" y="7256"/>
                  <a:pt x="1669" y="7306"/>
                </a:cubicBezTo>
                <a:cubicBezTo>
                  <a:pt x="2201" y="7362"/>
                  <a:pt x="2953" y="7377"/>
                  <a:pt x="2953" y="7377"/>
                </a:cubicBezTo>
                <a:cubicBezTo>
                  <a:pt x="5362" y="7384"/>
                  <a:pt x="5561" y="7373"/>
                  <a:pt x="5561" y="7373"/>
                </a:cubicBezTo>
                <a:cubicBezTo>
                  <a:pt x="6414" y="7318"/>
                  <a:pt x="6804" y="7389"/>
                  <a:pt x="7083" y="7304"/>
                </a:cubicBezTo>
                <a:cubicBezTo>
                  <a:pt x="7142" y="7286"/>
                  <a:pt x="7197" y="7261"/>
                  <a:pt x="7250" y="7225"/>
                </a:cubicBezTo>
                <a:cubicBezTo>
                  <a:pt x="7299" y="7189"/>
                  <a:pt x="7343" y="7150"/>
                  <a:pt x="7382" y="7108"/>
                </a:cubicBezTo>
                <a:cubicBezTo>
                  <a:pt x="7408" y="7073"/>
                  <a:pt x="7429" y="7035"/>
                  <a:pt x="7446" y="6992"/>
                </a:cubicBezTo>
                <a:cubicBezTo>
                  <a:pt x="7508" y="6838"/>
                  <a:pt x="7491" y="6673"/>
                  <a:pt x="7414" y="6545"/>
                </a:cubicBezTo>
                <a:cubicBezTo>
                  <a:pt x="7390" y="6504"/>
                  <a:pt x="7384" y="6455"/>
                  <a:pt x="7396" y="6410"/>
                </a:cubicBezTo>
                <a:cubicBezTo>
                  <a:pt x="7406" y="6376"/>
                  <a:pt x="7426" y="6346"/>
                  <a:pt x="7452" y="6323"/>
                </a:cubicBezTo>
                <a:cubicBezTo>
                  <a:pt x="7598" y="6255"/>
                  <a:pt x="7715" y="6121"/>
                  <a:pt x="7760" y="5947"/>
                </a:cubicBezTo>
                <a:cubicBezTo>
                  <a:pt x="7806" y="5767"/>
                  <a:pt x="7764" y="5587"/>
                  <a:pt x="7661" y="5456"/>
                </a:cubicBezTo>
                <a:cubicBezTo>
                  <a:pt x="7628" y="5414"/>
                  <a:pt x="7614" y="5361"/>
                  <a:pt x="7622" y="5309"/>
                </a:cubicBezTo>
                <a:cubicBezTo>
                  <a:pt x="7630" y="5256"/>
                  <a:pt x="7658" y="5210"/>
                  <a:pt x="7701" y="5179"/>
                </a:cubicBezTo>
                <a:cubicBezTo>
                  <a:pt x="7728" y="5160"/>
                  <a:pt x="7754" y="5138"/>
                  <a:pt x="7777" y="5113"/>
                </a:cubicBezTo>
                <a:cubicBezTo>
                  <a:pt x="7873" y="5035"/>
                  <a:pt x="7939" y="4922"/>
                  <a:pt x="7961" y="4794"/>
                </a:cubicBezTo>
                <a:cubicBezTo>
                  <a:pt x="7973" y="4728"/>
                  <a:pt x="7972" y="4658"/>
                  <a:pt x="7958" y="4587"/>
                </a:cubicBezTo>
                <a:close/>
              </a:path>
            </a:pathLst>
          </a:custGeom>
          <a:noFill/>
          <a:ln w="28575" cap="rnd">
            <a:solidFill>
              <a:schemeClr val="bg2">
                <a:lumMod val="50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9" name="Freeform 5">
            <a:extLst>
              <a:ext uri="{FF2B5EF4-FFF2-40B4-BE49-F238E27FC236}">
                <a16:creationId xmlns:a16="http://schemas.microsoft.com/office/drawing/2014/main" id="{698B2198-8952-D039-4820-D522226090B5}"/>
              </a:ext>
            </a:extLst>
          </p:cNvPr>
          <p:cNvSpPr>
            <a:spLocks noChangeAspect="1"/>
          </p:cNvSpPr>
          <p:nvPr/>
        </p:nvSpPr>
        <p:spPr bwMode="auto">
          <a:xfrm rot="18900000">
            <a:off x="3917487" y="4773663"/>
            <a:ext cx="468812" cy="458190"/>
          </a:xfrm>
          <a:custGeom>
            <a:avLst/>
            <a:gdLst>
              <a:gd name="T0" fmla="*/ 72 w 130"/>
              <a:gd name="T1" fmla="*/ 6 h 126"/>
              <a:gd name="T2" fmla="*/ 130 w 130"/>
              <a:gd name="T3" fmla="*/ 64 h 126"/>
              <a:gd name="T4" fmla="*/ 72 w 130"/>
              <a:gd name="T5" fmla="*/ 122 h 126"/>
              <a:gd name="T6" fmla="*/ 61 w 130"/>
              <a:gd name="T7" fmla="*/ 126 h 126"/>
              <a:gd name="T8" fmla="*/ 51 w 130"/>
              <a:gd name="T9" fmla="*/ 122 h 126"/>
              <a:gd name="T10" fmla="*/ 51 w 130"/>
              <a:gd name="T11" fmla="*/ 100 h 126"/>
              <a:gd name="T12" fmla="*/ 71 w 130"/>
              <a:gd name="T13" fmla="*/ 79 h 126"/>
              <a:gd name="T14" fmla="*/ 15 w 130"/>
              <a:gd name="T15" fmla="*/ 79 h 126"/>
              <a:gd name="T16" fmla="*/ 0 w 130"/>
              <a:gd name="T17" fmla="*/ 64 h 126"/>
              <a:gd name="T18" fmla="*/ 15 w 130"/>
              <a:gd name="T19" fmla="*/ 49 h 126"/>
              <a:gd name="T20" fmla="*/ 71 w 130"/>
              <a:gd name="T21" fmla="*/ 49 h 126"/>
              <a:gd name="T22" fmla="*/ 51 w 130"/>
              <a:gd name="T23" fmla="*/ 28 h 126"/>
              <a:gd name="T24" fmla="*/ 51 w 130"/>
              <a:gd name="T25" fmla="*/ 6 h 126"/>
              <a:gd name="T26" fmla="*/ 72 w 130"/>
              <a:gd name="T27" fmla="*/ 6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30" h="126">
                <a:moveTo>
                  <a:pt x="72" y="6"/>
                </a:moveTo>
                <a:cubicBezTo>
                  <a:pt x="130" y="64"/>
                  <a:pt x="130" y="64"/>
                  <a:pt x="130" y="64"/>
                </a:cubicBezTo>
                <a:cubicBezTo>
                  <a:pt x="72" y="122"/>
                  <a:pt x="72" y="122"/>
                  <a:pt x="72" y="122"/>
                </a:cubicBezTo>
                <a:cubicBezTo>
                  <a:pt x="69" y="125"/>
                  <a:pt x="65" y="126"/>
                  <a:pt x="61" y="126"/>
                </a:cubicBezTo>
                <a:cubicBezTo>
                  <a:pt x="58" y="126"/>
                  <a:pt x="54" y="125"/>
                  <a:pt x="51" y="122"/>
                </a:cubicBezTo>
                <a:cubicBezTo>
                  <a:pt x="45" y="116"/>
                  <a:pt x="45" y="106"/>
                  <a:pt x="51" y="100"/>
                </a:cubicBezTo>
                <a:cubicBezTo>
                  <a:pt x="71" y="79"/>
                  <a:pt x="71" y="79"/>
                  <a:pt x="71" y="79"/>
                </a:cubicBezTo>
                <a:cubicBezTo>
                  <a:pt x="15" y="79"/>
                  <a:pt x="15" y="79"/>
                  <a:pt x="15" y="79"/>
                </a:cubicBezTo>
                <a:cubicBezTo>
                  <a:pt x="7" y="79"/>
                  <a:pt x="0" y="73"/>
                  <a:pt x="0" y="64"/>
                </a:cubicBezTo>
                <a:cubicBezTo>
                  <a:pt x="0" y="56"/>
                  <a:pt x="7" y="49"/>
                  <a:pt x="15" y="49"/>
                </a:cubicBezTo>
                <a:cubicBezTo>
                  <a:pt x="71" y="49"/>
                  <a:pt x="71" y="49"/>
                  <a:pt x="71" y="49"/>
                </a:cubicBezTo>
                <a:cubicBezTo>
                  <a:pt x="51" y="28"/>
                  <a:pt x="51" y="28"/>
                  <a:pt x="51" y="28"/>
                </a:cubicBezTo>
                <a:cubicBezTo>
                  <a:pt x="45" y="22"/>
                  <a:pt x="45" y="12"/>
                  <a:pt x="51" y="6"/>
                </a:cubicBezTo>
                <a:cubicBezTo>
                  <a:pt x="57" y="0"/>
                  <a:pt x="66" y="0"/>
                  <a:pt x="72" y="6"/>
                </a:cubicBezTo>
                <a:close/>
              </a:path>
            </a:pathLst>
          </a:custGeom>
          <a:noFill/>
          <a:ln w="28575" cap="rnd">
            <a:solidFill>
              <a:schemeClr val="bg2">
                <a:lumMod val="50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0" name="Freeform 5">
            <a:extLst>
              <a:ext uri="{FF2B5EF4-FFF2-40B4-BE49-F238E27FC236}">
                <a16:creationId xmlns:a16="http://schemas.microsoft.com/office/drawing/2014/main" id="{7A1A1C43-DBA6-4C73-0627-1F335F0FB9AD}"/>
              </a:ext>
            </a:extLst>
          </p:cNvPr>
          <p:cNvSpPr>
            <a:spLocks noChangeAspect="1"/>
          </p:cNvSpPr>
          <p:nvPr/>
        </p:nvSpPr>
        <p:spPr bwMode="auto">
          <a:xfrm rot="18900000" flipH="1">
            <a:off x="4984434" y="4773663"/>
            <a:ext cx="468812" cy="458190"/>
          </a:xfrm>
          <a:custGeom>
            <a:avLst/>
            <a:gdLst>
              <a:gd name="T0" fmla="*/ 72 w 130"/>
              <a:gd name="T1" fmla="*/ 6 h 126"/>
              <a:gd name="T2" fmla="*/ 130 w 130"/>
              <a:gd name="T3" fmla="*/ 64 h 126"/>
              <a:gd name="T4" fmla="*/ 72 w 130"/>
              <a:gd name="T5" fmla="*/ 122 h 126"/>
              <a:gd name="T6" fmla="*/ 61 w 130"/>
              <a:gd name="T7" fmla="*/ 126 h 126"/>
              <a:gd name="T8" fmla="*/ 51 w 130"/>
              <a:gd name="T9" fmla="*/ 122 h 126"/>
              <a:gd name="T10" fmla="*/ 51 w 130"/>
              <a:gd name="T11" fmla="*/ 100 h 126"/>
              <a:gd name="T12" fmla="*/ 71 w 130"/>
              <a:gd name="T13" fmla="*/ 79 h 126"/>
              <a:gd name="T14" fmla="*/ 15 w 130"/>
              <a:gd name="T15" fmla="*/ 79 h 126"/>
              <a:gd name="T16" fmla="*/ 0 w 130"/>
              <a:gd name="T17" fmla="*/ 64 h 126"/>
              <a:gd name="T18" fmla="*/ 15 w 130"/>
              <a:gd name="T19" fmla="*/ 49 h 126"/>
              <a:gd name="T20" fmla="*/ 71 w 130"/>
              <a:gd name="T21" fmla="*/ 49 h 126"/>
              <a:gd name="T22" fmla="*/ 51 w 130"/>
              <a:gd name="T23" fmla="*/ 28 h 126"/>
              <a:gd name="T24" fmla="*/ 51 w 130"/>
              <a:gd name="T25" fmla="*/ 6 h 126"/>
              <a:gd name="T26" fmla="*/ 72 w 130"/>
              <a:gd name="T27" fmla="*/ 6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30" h="126">
                <a:moveTo>
                  <a:pt x="72" y="6"/>
                </a:moveTo>
                <a:cubicBezTo>
                  <a:pt x="130" y="64"/>
                  <a:pt x="130" y="64"/>
                  <a:pt x="130" y="64"/>
                </a:cubicBezTo>
                <a:cubicBezTo>
                  <a:pt x="72" y="122"/>
                  <a:pt x="72" y="122"/>
                  <a:pt x="72" y="122"/>
                </a:cubicBezTo>
                <a:cubicBezTo>
                  <a:pt x="69" y="125"/>
                  <a:pt x="65" y="126"/>
                  <a:pt x="61" y="126"/>
                </a:cubicBezTo>
                <a:cubicBezTo>
                  <a:pt x="58" y="126"/>
                  <a:pt x="54" y="125"/>
                  <a:pt x="51" y="122"/>
                </a:cubicBezTo>
                <a:cubicBezTo>
                  <a:pt x="45" y="116"/>
                  <a:pt x="45" y="106"/>
                  <a:pt x="51" y="100"/>
                </a:cubicBezTo>
                <a:cubicBezTo>
                  <a:pt x="71" y="79"/>
                  <a:pt x="71" y="79"/>
                  <a:pt x="71" y="79"/>
                </a:cubicBezTo>
                <a:cubicBezTo>
                  <a:pt x="15" y="79"/>
                  <a:pt x="15" y="79"/>
                  <a:pt x="15" y="79"/>
                </a:cubicBezTo>
                <a:cubicBezTo>
                  <a:pt x="7" y="79"/>
                  <a:pt x="0" y="73"/>
                  <a:pt x="0" y="64"/>
                </a:cubicBezTo>
                <a:cubicBezTo>
                  <a:pt x="0" y="56"/>
                  <a:pt x="7" y="49"/>
                  <a:pt x="15" y="49"/>
                </a:cubicBezTo>
                <a:cubicBezTo>
                  <a:pt x="71" y="49"/>
                  <a:pt x="71" y="49"/>
                  <a:pt x="71" y="49"/>
                </a:cubicBezTo>
                <a:cubicBezTo>
                  <a:pt x="51" y="28"/>
                  <a:pt x="51" y="28"/>
                  <a:pt x="51" y="28"/>
                </a:cubicBezTo>
                <a:cubicBezTo>
                  <a:pt x="45" y="22"/>
                  <a:pt x="45" y="12"/>
                  <a:pt x="51" y="6"/>
                </a:cubicBezTo>
                <a:cubicBezTo>
                  <a:pt x="57" y="0"/>
                  <a:pt x="66" y="0"/>
                  <a:pt x="72" y="6"/>
                </a:cubicBezTo>
                <a:close/>
              </a:path>
            </a:pathLst>
          </a:custGeom>
          <a:noFill/>
          <a:ln w="28575" cap="rnd">
            <a:solidFill>
              <a:schemeClr val="bg2">
                <a:lumMod val="50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2" name="pole tekstowe 51">
            <a:extLst>
              <a:ext uri="{FF2B5EF4-FFF2-40B4-BE49-F238E27FC236}">
                <a16:creationId xmlns:a16="http://schemas.microsoft.com/office/drawing/2014/main" id="{55189350-7041-1778-01CC-84E93AC5C1C4}"/>
              </a:ext>
            </a:extLst>
          </p:cNvPr>
          <p:cNvSpPr txBox="1"/>
          <p:nvPr/>
        </p:nvSpPr>
        <p:spPr>
          <a:xfrm>
            <a:off x="2936503" y="4240148"/>
            <a:ext cx="1200276" cy="288404"/>
          </a:xfrm>
          <a:prstGeom prst="rect">
            <a:avLst/>
          </a:prstGeom>
          <a:noFill/>
        </p:spPr>
        <p:txBody>
          <a:bodyPr wrap="none" lIns="144000" tIns="108000" rIns="144000" bIns="108000" rtlCol="0" anchor="ctr">
            <a:noAutofit/>
          </a:bodyPr>
          <a:lstStyle>
            <a:defPPr>
              <a:defRPr lang="pl-PL"/>
            </a:defPPr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Status, Trends</a:t>
            </a:r>
            <a:endParaRPr lang="en-US" dirty="0"/>
          </a:p>
        </p:txBody>
      </p:sp>
      <p:sp>
        <p:nvSpPr>
          <p:cNvPr id="10" name="Freeform 48">
            <a:extLst>
              <a:ext uri="{FF2B5EF4-FFF2-40B4-BE49-F238E27FC236}">
                <a16:creationId xmlns:a16="http://schemas.microsoft.com/office/drawing/2014/main" id="{640DA9DD-128A-5191-C4D2-CCDD9BB82EF4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413431" y="4675013"/>
            <a:ext cx="558200" cy="523221"/>
          </a:xfrm>
          <a:custGeom>
            <a:avLst/>
            <a:gdLst>
              <a:gd name="T0" fmla="*/ 157 w 274"/>
              <a:gd name="T1" fmla="*/ 136 h 257"/>
              <a:gd name="T2" fmla="*/ 175 w 274"/>
              <a:gd name="T3" fmla="*/ 123 h 257"/>
              <a:gd name="T4" fmla="*/ 175 w 274"/>
              <a:gd name="T5" fmla="*/ 123 h 257"/>
              <a:gd name="T6" fmla="*/ 192 w 274"/>
              <a:gd name="T7" fmla="*/ 136 h 257"/>
              <a:gd name="T8" fmla="*/ 192 w 274"/>
              <a:gd name="T9" fmla="*/ 220 h 257"/>
              <a:gd name="T10" fmla="*/ 175 w 274"/>
              <a:gd name="T11" fmla="*/ 233 h 257"/>
              <a:gd name="T12" fmla="*/ 175 w 274"/>
              <a:gd name="T13" fmla="*/ 233 h 257"/>
              <a:gd name="T14" fmla="*/ 157 w 274"/>
              <a:gd name="T15" fmla="*/ 220 h 257"/>
              <a:gd name="T16" fmla="*/ 157 w 274"/>
              <a:gd name="T17" fmla="*/ 136 h 257"/>
              <a:gd name="T18" fmla="*/ 220 w 274"/>
              <a:gd name="T19" fmla="*/ 220 h 257"/>
              <a:gd name="T20" fmla="*/ 237 w 274"/>
              <a:gd name="T21" fmla="*/ 233 h 257"/>
              <a:gd name="T22" fmla="*/ 237 w 274"/>
              <a:gd name="T23" fmla="*/ 233 h 257"/>
              <a:gd name="T24" fmla="*/ 254 w 274"/>
              <a:gd name="T25" fmla="*/ 220 h 257"/>
              <a:gd name="T26" fmla="*/ 254 w 274"/>
              <a:gd name="T27" fmla="*/ 92 h 257"/>
              <a:gd name="T28" fmla="*/ 237 w 274"/>
              <a:gd name="T29" fmla="*/ 79 h 257"/>
              <a:gd name="T30" fmla="*/ 237 w 274"/>
              <a:gd name="T31" fmla="*/ 79 h 257"/>
              <a:gd name="T32" fmla="*/ 220 w 274"/>
              <a:gd name="T33" fmla="*/ 92 h 257"/>
              <a:gd name="T34" fmla="*/ 220 w 274"/>
              <a:gd name="T35" fmla="*/ 220 h 257"/>
              <a:gd name="T36" fmla="*/ 95 w 274"/>
              <a:gd name="T37" fmla="*/ 220 h 257"/>
              <a:gd name="T38" fmla="*/ 112 w 274"/>
              <a:gd name="T39" fmla="*/ 233 h 257"/>
              <a:gd name="T40" fmla="*/ 112 w 274"/>
              <a:gd name="T41" fmla="*/ 233 h 257"/>
              <a:gd name="T42" fmla="*/ 130 w 274"/>
              <a:gd name="T43" fmla="*/ 220 h 257"/>
              <a:gd name="T44" fmla="*/ 130 w 274"/>
              <a:gd name="T45" fmla="*/ 112 h 257"/>
              <a:gd name="T46" fmla="*/ 112 w 274"/>
              <a:gd name="T47" fmla="*/ 99 h 257"/>
              <a:gd name="T48" fmla="*/ 112 w 274"/>
              <a:gd name="T49" fmla="*/ 99 h 257"/>
              <a:gd name="T50" fmla="*/ 95 w 274"/>
              <a:gd name="T51" fmla="*/ 112 h 257"/>
              <a:gd name="T52" fmla="*/ 95 w 274"/>
              <a:gd name="T53" fmla="*/ 220 h 257"/>
              <a:gd name="T54" fmla="*/ 33 w 274"/>
              <a:gd name="T55" fmla="*/ 220 h 257"/>
              <a:gd name="T56" fmla="*/ 50 w 274"/>
              <a:gd name="T57" fmla="*/ 233 h 257"/>
              <a:gd name="T58" fmla="*/ 50 w 274"/>
              <a:gd name="T59" fmla="*/ 233 h 257"/>
              <a:gd name="T60" fmla="*/ 67 w 274"/>
              <a:gd name="T61" fmla="*/ 220 h 257"/>
              <a:gd name="T62" fmla="*/ 67 w 274"/>
              <a:gd name="T63" fmla="*/ 161 h 257"/>
              <a:gd name="T64" fmla="*/ 50 w 274"/>
              <a:gd name="T65" fmla="*/ 148 h 257"/>
              <a:gd name="T66" fmla="*/ 50 w 274"/>
              <a:gd name="T67" fmla="*/ 148 h 257"/>
              <a:gd name="T68" fmla="*/ 33 w 274"/>
              <a:gd name="T69" fmla="*/ 161 h 257"/>
              <a:gd name="T70" fmla="*/ 33 w 274"/>
              <a:gd name="T71" fmla="*/ 220 h 257"/>
              <a:gd name="T72" fmla="*/ 0 w 274"/>
              <a:gd name="T73" fmla="*/ 59 h 257"/>
              <a:gd name="T74" fmla="*/ 0 w 274"/>
              <a:gd name="T75" fmla="*/ 257 h 257"/>
              <a:gd name="T76" fmla="*/ 274 w 274"/>
              <a:gd name="T77" fmla="*/ 257 h 257"/>
              <a:gd name="T78" fmla="*/ 41 w 274"/>
              <a:gd name="T79" fmla="*/ 91 h 257"/>
              <a:gd name="T80" fmla="*/ 111 w 274"/>
              <a:gd name="T81" fmla="*/ 45 h 257"/>
              <a:gd name="T82" fmla="*/ 171 w 274"/>
              <a:gd name="T83" fmla="*/ 71 h 257"/>
              <a:gd name="T84" fmla="*/ 251 w 274"/>
              <a:gd name="T85" fmla="*/ 12 h 257"/>
              <a:gd name="T86" fmla="*/ 256 w 274"/>
              <a:gd name="T87" fmla="*/ 50 h 257"/>
              <a:gd name="T88" fmla="*/ 260 w 274"/>
              <a:gd name="T89" fmla="*/ 4 h 257"/>
              <a:gd name="T90" fmla="*/ 213 w 274"/>
              <a:gd name="T91" fmla="*/ 0 h 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74" h="257">
                <a:moveTo>
                  <a:pt x="157" y="136"/>
                </a:moveTo>
                <a:cubicBezTo>
                  <a:pt x="157" y="129"/>
                  <a:pt x="165" y="123"/>
                  <a:pt x="175" y="123"/>
                </a:cubicBezTo>
                <a:cubicBezTo>
                  <a:pt x="175" y="123"/>
                  <a:pt x="175" y="123"/>
                  <a:pt x="175" y="123"/>
                </a:cubicBezTo>
                <a:cubicBezTo>
                  <a:pt x="184" y="123"/>
                  <a:pt x="192" y="129"/>
                  <a:pt x="192" y="136"/>
                </a:cubicBezTo>
                <a:cubicBezTo>
                  <a:pt x="192" y="220"/>
                  <a:pt x="192" y="220"/>
                  <a:pt x="192" y="220"/>
                </a:cubicBezTo>
                <a:cubicBezTo>
                  <a:pt x="192" y="227"/>
                  <a:pt x="184" y="233"/>
                  <a:pt x="175" y="233"/>
                </a:cubicBezTo>
                <a:cubicBezTo>
                  <a:pt x="175" y="233"/>
                  <a:pt x="175" y="233"/>
                  <a:pt x="175" y="233"/>
                </a:cubicBezTo>
                <a:cubicBezTo>
                  <a:pt x="165" y="233"/>
                  <a:pt x="157" y="227"/>
                  <a:pt x="157" y="220"/>
                </a:cubicBezTo>
                <a:lnTo>
                  <a:pt x="157" y="136"/>
                </a:lnTo>
                <a:close/>
                <a:moveTo>
                  <a:pt x="220" y="220"/>
                </a:moveTo>
                <a:cubicBezTo>
                  <a:pt x="220" y="227"/>
                  <a:pt x="227" y="233"/>
                  <a:pt x="237" y="233"/>
                </a:cubicBezTo>
                <a:cubicBezTo>
                  <a:pt x="237" y="233"/>
                  <a:pt x="237" y="233"/>
                  <a:pt x="237" y="233"/>
                </a:cubicBezTo>
                <a:cubicBezTo>
                  <a:pt x="246" y="233"/>
                  <a:pt x="254" y="227"/>
                  <a:pt x="254" y="220"/>
                </a:cubicBezTo>
                <a:cubicBezTo>
                  <a:pt x="254" y="92"/>
                  <a:pt x="254" y="92"/>
                  <a:pt x="254" y="92"/>
                </a:cubicBezTo>
                <a:cubicBezTo>
                  <a:pt x="254" y="85"/>
                  <a:pt x="246" y="79"/>
                  <a:pt x="237" y="79"/>
                </a:cubicBezTo>
                <a:cubicBezTo>
                  <a:pt x="237" y="79"/>
                  <a:pt x="237" y="79"/>
                  <a:pt x="237" y="79"/>
                </a:cubicBezTo>
                <a:cubicBezTo>
                  <a:pt x="227" y="79"/>
                  <a:pt x="220" y="85"/>
                  <a:pt x="220" y="92"/>
                </a:cubicBezTo>
                <a:lnTo>
                  <a:pt x="220" y="220"/>
                </a:lnTo>
                <a:close/>
                <a:moveTo>
                  <a:pt x="95" y="220"/>
                </a:moveTo>
                <a:cubicBezTo>
                  <a:pt x="95" y="227"/>
                  <a:pt x="103" y="233"/>
                  <a:pt x="112" y="233"/>
                </a:cubicBezTo>
                <a:cubicBezTo>
                  <a:pt x="112" y="233"/>
                  <a:pt x="112" y="233"/>
                  <a:pt x="112" y="233"/>
                </a:cubicBezTo>
                <a:cubicBezTo>
                  <a:pt x="122" y="233"/>
                  <a:pt x="130" y="227"/>
                  <a:pt x="130" y="220"/>
                </a:cubicBezTo>
                <a:cubicBezTo>
                  <a:pt x="130" y="112"/>
                  <a:pt x="130" y="112"/>
                  <a:pt x="130" y="112"/>
                </a:cubicBezTo>
                <a:cubicBezTo>
                  <a:pt x="130" y="105"/>
                  <a:pt x="122" y="99"/>
                  <a:pt x="112" y="99"/>
                </a:cubicBezTo>
                <a:cubicBezTo>
                  <a:pt x="112" y="99"/>
                  <a:pt x="112" y="99"/>
                  <a:pt x="112" y="99"/>
                </a:cubicBezTo>
                <a:cubicBezTo>
                  <a:pt x="103" y="99"/>
                  <a:pt x="95" y="105"/>
                  <a:pt x="95" y="112"/>
                </a:cubicBezTo>
                <a:lnTo>
                  <a:pt x="95" y="220"/>
                </a:lnTo>
                <a:close/>
                <a:moveTo>
                  <a:pt x="33" y="220"/>
                </a:moveTo>
                <a:cubicBezTo>
                  <a:pt x="33" y="227"/>
                  <a:pt x="41" y="233"/>
                  <a:pt x="50" y="233"/>
                </a:cubicBezTo>
                <a:cubicBezTo>
                  <a:pt x="50" y="233"/>
                  <a:pt x="50" y="233"/>
                  <a:pt x="50" y="233"/>
                </a:cubicBezTo>
                <a:cubicBezTo>
                  <a:pt x="60" y="233"/>
                  <a:pt x="67" y="227"/>
                  <a:pt x="67" y="220"/>
                </a:cubicBezTo>
                <a:cubicBezTo>
                  <a:pt x="67" y="161"/>
                  <a:pt x="67" y="161"/>
                  <a:pt x="67" y="161"/>
                </a:cubicBezTo>
                <a:cubicBezTo>
                  <a:pt x="67" y="154"/>
                  <a:pt x="60" y="148"/>
                  <a:pt x="50" y="148"/>
                </a:cubicBezTo>
                <a:cubicBezTo>
                  <a:pt x="50" y="148"/>
                  <a:pt x="50" y="148"/>
                  <a:pt x="50" y="148"/>
                </a:cubicBezTo>
                <a:cubicBezTo>
                  <a:pt x="41" y="148"/>
                  <a:pt x="33" y="154"/>
                  <a:pt x="33" y="161"/>
                </a:cubicBezTo>
                <a:lnTo>
                  <a:pt x="33" y="220"/>
                </a:lnTo>
                <a:close/>
                <a:moveTo>
                  <a:pt x="0" y="59"/>
                </a:moveTo>
                <a:cubicBezTo>
                  <a:pt x="0" y="257"/>
                  <a:pt x="0" y="257"/>
                  <a:pt x="0" y="257"/>
                </a:cubicBezTo>
                <a:cubicBezTo>
                  <a:pt x="274" y="257"/>
                  <a:pt x="274" y="257"/>
                  <a:pt x="274" y="257"/>
                </a:cubicBezTo>
                <a:moveTo>
                  <a:pt x="41" y="91"/>
                </a:moveTo>
                <a:cubicBezTo>
                  <a:pt x="111" y="45"/>
                  <a:pt x="111" y="45"/>
                  <a:pt x="111" y="45"/>
                </a:cubicBezTo>
                <a:cubicBezTo>
                  <a:pt x="171" y="71"/>
                  <a:pt x="171" y="71"/>
                  <a:pt x="171" y="71"/>
                </a:cubicBezTo>
                <a:cubicBezTo>
                  <a:pt x="251" y="12"/>
                  <a:pt x="251" y="12"/>
                  <a:pt x="251" y="12"/>
                </a:cubicBezTo>
                <a:moveTo>
                  <a:pt x="256" y="50"/>
                </a:moveTo>
                <a:cubicBezTo>
                  <a:pt x="260" y="4"/>
                  <a:pt x="260" y="4"/>
                  <a:pt x="260" y="4"/>
                </a:cubicBezTo>
                <a:cubicBezTo>
                  <a:pt x="213" y="0"/>
                  <a:pt x="213" y="0"/>
                  <a:pt x="213" y="0"/>
                </a:cubicBezTo>
              </a:path>
            </a:pathLst>
          </a:custGeom>
          <a:noFill/>
          <a:ln w="28575" cap="rnd">
            <a:solidFill>
              <a:schemeClr val="bg2">
                <a:lumMod val="50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Freeform 68">
            <a:extLst>
              <a:ext uri="{FF2B5EF4-FFF2-40B4-BE49-F238E27FC236}">
                <a16:creationId xmlns:a16="http://schemas.microsoft.com/office/drawing/2014/main" id="{67412F6E-81D4-4DE1-BB98-A3F0D0DE3F8D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440989" y="5591221"/>
            <a:ext cx="503083" cy="668297"/>
          </a:xfrm>
          <a:custGeom>
            <a:avLst/>
            <a:gdLst>
              <a:gd name="T0" fmla="*/ 133 w 194"/>
              <a:gd name="T1" fmla="*/ 207 h 258"/>
              <a:gd name="T2" fmla="*/ 125 w 194"/>
              <a:gd name="T3" fmla="*/ 214 h 258"/>
              <a:gd name="T4" fmla="*/ 125 w 194"/>
              <a:gd name="T5" fmla="*/ 214 h 258"/>
              <a:gd name="T6" fmla="*/ 69 w 194"/>
              <a:gd name="T7" fmla="*/ 214 h 258"/>
              <a:gd name="T8" fmla="*/ 61 w 194"/>
              <a:gd name="T9" fmla="*/ 207 h 258"/>
              <a:gd name="T10" fmla="*/ 55 w 194"/>
              <a:gd name="T11" fmla="*/ 182 h 258"/>
              <a:gd name="T12" fmla="*/ 37 w 194"/>
              <a:gd name="T13" fmla="*/ 161 h 258"/>
              <a:gd name="T14" fmla="*/ 7 w 194"/>
              <a:gd name="T15" fmla="*/ 119 h 258"/>
              <a:gd name="T16" fmla="*/ 9 w 194"/>
              <a:gd name="T17" fmla="*/ 59 h 258"/>
              <a:gd name="T18" fmla="*/ 45 w 194"/>
              <a:gd name="T19" fmla="*/ 15 h 258"/>
              <a:gd name="T20" fmla="*/ 97 w 194"/>
              <a:gd name="T21" fmla="*/ 0 h 258"/>
              <a:gd name="T22" fmla="*/ 149 w 194"/>
              <a:gd name="T23" fmla="*/ 15 h 258"/>
              <a:gd name="T24" fmla="*/ 185 w 194"/>
              <a:gd name="T25" fmla="*/ 59 h 258"/>
              <a:gd name="T26" fmla="*/ 187 w 194"/>
              <a:gd name="T27" fmla="*/ 119 h 258"/>
              <a:gd name="T28" fmla="*/ 157 w 194"/>
              <a:gd name="T29" fmla="*/ 161 h 258"/>
              <a:gd name="T30" fmla="*/ 139 w 194"/>
              <a:gd name="T31" fmla="*/ 182 h 258"/>
              <a:gd name="T32" fmla="*/ 138 w 194"/>
              <a:gd name="T33" fmla="*/ 186 h 258"/>
              <a:gd name="T34" fmla="*/ 47 w 194"/>
              <a:gd name="T35" fmla="*/ 100 h 258"/>
              <a:gd name="T36" fmla="*/ 72 w 194"/>
              <a:gd name="T37" fmla="*/ 133 h 258"/>
              <a:gd name="T38" fmla="*/ 97 w 194"/>
              <a:gd name="T39" fmla="*/ 89 h 258"/>
              <a:gd name="T40" fmla="*/ 122 w 194"/>
              <a:gd name="T41" fmla="*/ 133 h 258"/>
              <a:gd name="T42" fmla="*/ 147 w 194"/>
              <a:gd name="T43" fmla="*/ 100 h 258"/>
              <a:gd name="T44" fmla="*/ 65 w 194"/>
              <a:gd name="T45" fmla="*/ 237 h 258"/>
              <a:gd name="T46" fmla="*/ 130 w 194"/>
              <a:gd name="T47" fmla="*/ 237 h 258"/>
              <a:gd name="T48" fmla="*/ 120 w 194"/>
              <a:gd name="T49" fmla="*/ 258 h 258"/>
              <a:gd name="T50" fmla="*/ 76 w 194"/>
              <a:gd name="T51" fmla="*/ 258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94" h="258">
                <a:moveTo>
                  <a:pt x="133" y="207"/>
                </a:moveTo>
                <a:cubicBezTo>
                  <a:pt x="133" y="211"/>
                  <a:pt x="129" y="214"/>
                  <a:pt x="125" y="214"/>
                </a:cubicBezTo>
                <a:cubicBezTo>
                  <a:pt x="125" y="214"/>
                  <a:pt x="125" y="214"/>
                  <a:pt x="125" y="214"/>
                </a:cubicBezTo>
                <a:cubicBezTo>
                  <a:pt x="69" y="214"/>
                  <a:pt x="69" y="214"/>
                  <a:pt x="69" y="214"/>
                </a:cubicBezTo>
                <a:cubicBezTo>
                  <a:pt x="65" y="214"/>
                  <a:pt x="61" y="211"/>
                  <a:pt x="61" y="207"/>
                </a:cubicBezTo>
                <a:cubicBezTo>
                  <a:pt x="60" y="202"/>
                  <a:pt x="58" y="188"/>
                  <a:pt x="55" y="182"/>
                </a:cubicBezTo>
                <a:cubicBezTo>
                  <a:pt x="51" y="175"/>
                  <a:pt x="37" y="161"/>
                  <a:pt x="37" y="161"/>
                </a:cubicBezTo>
                <a:cubicBezTo>
                  <a:pt x="25" y="149"/>
                  <a:pt x="14" y="137"/>
                  <a:pt x="7" y="119"/>
                </a:cubicBezTo>
                <a:cubicBezTo>
                  <a:pt x="0" y="101"/>
                  <a:pt x="1" y="80"/>
                  <a:pt x="9" y="59"/>
                </a:cubicBezTo>
                <a:cubicBezTo>
                  <a:pt x="16" y="41"/>
                  <a:pt x="29" y="25"/>
                  <a:pt x="45" y="15"/>
                </a:cubicBezTo>
                <a:cubicBezTo>
                  <a:pt x="60" y="5"/>
                  <a:pt x="80" y="0"/>
                  <a:pt x="97" y="0"/>
                </a:cubicBezTo>
                <a:cubicBezTo>
                  <a:pt x="114" y="0"/>
                  <a:pt x="134" y="5"/>
                  <a:pt x="149" y="15"/>
                </a:cubicBezTo>
                <a:cubicBezTo>
                  <a:pt x="165" y="25"/>
                  <a:pt x="178" y="41"/>
                  <a:pt x="185" y="59"/>
                </a:cubicBezTo>
                <a:cubicBezTo>
                  <a:pt x="193" y="80"/>
                  <a:pt x="194" y="101"/>
                  <a:pt x="187" y="119"/>
                </a:cubicBezTo>
                <a:cubicBezTo>
                  <a:pt x="180" y="137"/>
                  <a:pt x="169" y="149"/>
                  <a:pt x="157" y="161"/>
                </a:cubicBezTo>
                <a:cubicBezTo>
                  <a:pt x="157" y="161"/>
                  <a:pt x="143" y="175"/>
                  <a:pt x="139" y="182"/>
                </a:cubicBezTo>
                <a:cubicBezTo>
                  <a:pt x="139" y="183"/>
                  <a:pt x="138" y="184"/>
                  <a:pt x="138" y="186"/>
                </a:cubicBezTo>
                <a:moveTo>
                  <a:pt x="47" y="100"/>
                </a:moveTo>
                <a:cubicBezTo>
                  <a:pt x="72" y="133"/>
                  <a:pt x="72" y="133"/>
                  <a:pt x="72" y="133"/>
                </a:cubicBezTo>
                <a:cubicBezTo>
                  <a:pt x="97" y="89"/>
                  <a:pt x="97" y="89"/>
                  <a:pt x="97" y="89"/>
                </a:cubicBezTo>
                <a:cubicBezTo>
                  <a:pt x="122" y="133"/>
                  <a:pt x="122" y="133"/>
                  <a:pt x="122" y="133"/>
                </a:cubicBezTo>
                <a:cubicBezTo>
                  <a:pt x="147" y="100"/>
                  <a:pt x="147" y="100"/>
                  <a:pt x="147" y="100"/>
                </a:cubicBezTo>
                <a:moveTo>
                  <a:pt x="65" y="237"/>
                </a:moveTo>
                <a:cubicBezTo>
                  <a:pt x="130" y="237"/>
                  <a:pt x="130" y="237"/>
                  <a:pt x="130" y="237"/>
                </a:cubicBezTo>
                <a:moveTo>
                  <a:pt x="120" y="258"/>
                </a:moveTo>
                <a:cubicBezTo>
                  <a:pt x="76" y="258"/>
                  <a:pt x="76" y="258"/>
                  <a:pt x="76" y="258"/>
                </a:cubicBezTo>
              </a:path>
            </a:pathLst>
          </a:custGeom>
          <a:noFill/>
          <a:ln w="28575" cap="rnd">
            <a:solidFill>
              <a:schemeClr val="bg2">
                <a:lumMod val="50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262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F9BE71C9-C74E-4AD0-9617-7C19E6F769C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6000" y="2404021"/>
            <a:ext cx="2506394" cy="234314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B2C45B8-8888-4C55-A653-C1220ACA6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can easily edit outline icons in PowerPoint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CFD18B-1719-403F-BEAE-F1B0C45FAB7A}"/>
              </a:ext>
            </a:extLst>
          </p:cNvPr>
          <p:cNvSpPr txBox="1"/>
          <p:nvPr/>
        </p:nvSpPr>
        <p:spPr>
          <a:xfrm>
            <a:off x="991521" y="2434999"/>
            <a:ext cx="5866480" cy="656766"/>
          </a:xfrm>
          <a:prstGeom prst="homePlate">
            <a:avLst>
              <a:gd name="adj" fmla="val 29478"/>
            </a:avLst>
          </a:prstGeom>
          <a:solidFill>
            <a:schemeClr val="bg2">
              <a:lumMod val="90000"/>
            </a:schemeClr>
          </a:solidFill>
        </p:spPr>
        <p:txBody>
          <a:bodyPr wrap="square" lIns="21600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Change the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color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of an icon by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Shape outline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tool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95735C47-1871-4BA3-A1DE-AAC9EE32615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60165" y="3394711"/>
            <a:ext cx="2868592" cy="284260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6557D681-25BF-4BE9-B225-D50535EFD65D}"/>
              </a:ext>
            </a:extLst>
          </p:cNvPr>
          <p:cNvSpPr txBox="1"/>
          <p:nvPr/>
        </p:nvSpPr>
        <p:spPr>
          <a:xfrm>
            <a:off x="991520" y="4958161"/>
            <a:ext cx="3567780" cy="1069126"/>
          </a:xfrm>
          <a:prstGeom prst="homePlate">
            <a:avLst>
              <a:gd name="adj" fmla="val 29478"/>
            </a:avLst>
          </a:prstGeom>
          <a:solidFill>
            <a:schemeClr val="bg2">
              <a:lumMod val="90000"/>
            </a:schemeClr>
          </a:solidFill>
        </p:spPr>
        <p:txBody>
          <a:bodyPr wrap="square" lIns="21600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Or alter a line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width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of the icon by changing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shape weight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</p:txBody>
      </p:sp>
      <p:sp>
        <p:nvSpPr>
          <p:cNvPr id="17" name="Freeform 68">
            <a:extLst>
              <a:ext uri="{FF2B5EF4-FFF2-40B4-BE49-F238E27FC236}">
                <a16:creationId xmlns:a16="http://schemas.microsoft.com/office/drawing/2014/main" id="{63FC2BF9-04AB-4EEB-9E97-DB586EA69385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8719258" y="3154523"/>
            <a:ext cx="624476" cy="829556"/>
          </a:xfrm>
          <a:custGeom>
            <a:avLst/>
            <a:gdLst>
              <a:gd name="T0" fmla="*/ 133 w 194"/>
              <a:gd name="T1" fmla="*/ 207 h 258"/>
              <a:gd name="T2" fmla="*/ 125 w 194"/>
              <a:gd name="T3" fmla="*/ 214 h 258"/>
              <a:gd name="T4" fmla="*/ 125 w 194"/>
              <a:gd name="T5" fmla="*/ 214 h 258"/>
              <a:gd name="T6" fmla="*/ 69 w 194"/>
              <a:gd name="T7" fmla="*/ 214 h 258"/>
              <a:gd name="T8" fmla="*/ 61 w 194"/>
              <a:gd name="T9" fmla="*/ 207 h 258"/>
              <a:gd name="T10" fmla="*/ 55 w 194"/>
              <a:gd name="T11" fmla="*/ 182 h 258"/>
              <a:gd name="T12" fmla="*/ 37 w 194"/>
              <a:gd name="T13" fmla="*/ 161 h 258"/>
              <a:gd name="T14" fmla="*/ 7 w 194"/>
              <a:gd name="T15" fmla="*/ 119 h 258"/>
              <a:gd name="T16" fmla="*/ 9 w 194"/>
              <a:gd name="T17" fmla="*/ 59 h 258"/>
              <a:gd name="T18" fmla="*/ 45 w 194"/>
              <a:gd name="T19" fmla="*/ 15 h 258"/>
              <a:gd name="T20" fmla="*/ 97 w 194"/>
              <a:gd name="T21" fmla="*/ 0 h 258"/>
              <a:gd name="T22" fmla="*/ 149 w 194"/>
              <a:gd name="T23" fmla="*/ 15 h 258"/>
              <a:gd name="T24" fmla="*/ 185 w 194"/>
              <a:gd name="T25" fmla="*/ 59 h 258"/>
              <a:gd name="T26" fmla="*/ 187 w 194"/>
              <a:gd name="T27" fmla="*/ 119 h 258"/>
              <a:gd name="T28" fmla="*/ 157 w 194"/>
              <a:gd name="T29" fmla="*/ 161 h 258"/>
              <a:gd name="T30" fmla="*/ 139 w 194"/>
              <a:gd name="T31" fmla="*/ 182 h 258"/>
              <a:gd name="T32" fmla="*/ 138 w 194"/>
              <a:gd name="T33" fmla="*/ 186 h 258"/>
              <a:gd name="T34" fmla="*/ 47 w 194"/>
              <a:gd name="T35" fmla="*/ 100 h 258"/>
              <a:gd name="T36" fmla="*/ 72 w 194"/>
              <a:gd name="T37" fmla="*/ 133 h 258"/>
              <a:gd name="T38" fmla="*/ 97 w 194"/>
              <a:gd name="T39" fmla="*/ 89 h 258"/>
              <a:gd name="T40" fmla="*/ 122 w 194"/>
              <a:gd name="T41" fmla="*/ 133 h 258"/>
              <a:gd name="T42" fmla="*/ 147 w 194"/>
              <a:gd name="T43" fmla="*/ 100 h 258"/>
              <a:gd name="T44" fmla="*/ 65 w 194"/>
              <a:gd name="T45" fmla="*/ 237 h 258"/>
              <a:gd name="T46" fmla="*/ 130 w 194"/>
              <a:gd name="T47" fmla="*/ 237 h 258"/>
              <a:gd name="T48" fmla="*/ 120 w 194"/>
              <a:gd name="T49" fmla="*/ 258 h 258"/>
              <a:gd name="T50" fmla="*/ 76 w 194"/>
              <a:gd name="T51" fmla="*/ 258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94" h="258">
                <a:moveTo>
                  <a:pt x="133" y="207"/>
                </a:moveTo>
                <a:cubicBezTo>
                  <a:pt x="133" y="211"/>
                  <a:pt x="129" y="214"/>
                  <a:pt x="125" y="214"/>
                </a:cubicBezTo>
                <a:cubicBezTo>
                  <a:pt x="125" y="214"/>
                  <a:pt x="125" y="214"/>
                  <a:pt x="125" y="214"/>
                </a:cubicBezTo>
                <a:cubicBezTo>
                  <a:pt x="69" y="214"/>
                  <a:pt x="69" y="214"/>
                  <a:pt x="69" y="214"/>
                </a:cubicBezTo>
                <a:cubicBezTo>
                  <a:pt x="65" y="214"/>
                  <a:pt x="61" y="211"/>
                  <a:pt x="61" y="207"/>
                </a:cubicBezTo>
                <a:cubicBezTo>
                  <a:pt x="60" y="202"/>
                  <a:pt x="58" y="188"/>
                  <a:pt x="55" y="182"/>
                </a:cubicBezTo>
                <a:cubicBezTo>
                  <a:pt x="51" y="175"/>
                  <a:pt x="37" y="161"/>
                  <a:pt x="37" y="161"/>
                </a:cubicBezTo>
                <a:cubicBezTo>
                  <a:pt x="25" y="149"/>
                  <a:pt x="14" y="137"/>
                  <a:pt x="7" y="119"/>
                </a:cubicBezTo>
                <a:cubicBezTo>
                  <a:pt x="0" y="101"/>
                  <a:pt x="1" y="80"/>
                  <a:pt x="9" y="59"/>
                </a:cubicBezTo>
                <a:cubicBezTo>
                  <a:pt x="16" y="41"/>
                  <a:pt x="29" y="25"/>
                  <a:pt x="45" y="15"/>
                </a:cubicBezTo>
                <a:cubicBezTo>
                  <a:pt x="60" y="5"/>
                  <a:pt x="80" y="0"/>
                  <a:pt x="97" y="0"/>
                </a:cubicBezTo>
                <a:cubicBezTo>
                  <a:pt x="114" y="0"/>
                  <a:pt x="134" y="5"/>
                  <a:pt x="149" y="15"/>
                </a:cubicBezTo>
                <a:cubicBezTo>
                  <a:pt x="165" y="25"/>
                  <a:pt x="178" y="41"/>
                  <a:pt x="185" y="59"/>
                </a:cubicBezTo>
                <a:cubicBezTo>
                  <a:pt x="193" y="80"/>
                  <a:pt x="194" y="101"/>
                  <a:pt x="187" y="119"/>
                </a:cubicBezTo>
                <a:cubicBezTo>
                  <a:pt x="180" y="137"/>
                  <a:pt x="169" y="149"/>
                  <a:pt x="157" y="161"/>
                </a:cubicBezTo>
                <a:cubicBezTo>
                  <a:pt x="157" y="161"/>
                  <a:pt x="143" y="175"/>
                  <a:pt x="139" y="182"/>
                </a:cubicBezTo>
                <a:cubicBezTo>
                  <a:pt x="139" y="183"/>
                  <a:pt x="138" y="184"/>
                  <a:pt x="138" y="186"/>
                </a:cubicBezTo>
                <a:moveTo>
                  <a:pt x="47" y="100"/>
                </a:moveTo>
                <a:cubicBezTo>
                  <a:pt x="72" y="133"/>
                  <a:pt x="72" y="133"/>
                  <a:pt x="72" y="133"/>
                </a:cubicBezTo>
                <a:cubicBezTo>
                  <a:pt x="97" y="89"/>
                  <a:pt x="97" y="89"/>
                  <a:pt x="97" y="89"/>
                </a:cubicBezTo>
                <a:cubicBezTo>
                  <a:pt x="122" y="133"/>
                  <a:pt x="122" y="133"/>
                  <a:pt x="122" y="133"/>
                </a:cubicBezTo>
                <a:cubicBezTo>
                  <a:pt x="147" y="100"/>
                  <a:pt x="147" y="100"/>
                  <a:pt x="147" y="100"/>
                </a:cubicBezTo>
                <a:moveTo>
                  <a:pt x="65" y="237"/>
                </a:moveTo>
                <a:cubicBezTo>
                  <a:pt x="130" y="237"/>
                  <a:pt x="130" y="237"/>
                  <a:pt x="130" y="237"/>
                </a:cubicBezTo>
                <a:moveTo>
                  <a:pt x="120" y="258"/>
                </a:moveTo>
                <a:cubicBezTo>
                  <a:pt x="76" y="258"/>
                  <a:pt x="76" y="258"/>
                  <a:pt x="76" y="258"/>
                </a:cubicBezTo>
              </a:path>
            </a:pathLst>
          </a:custGeom>
          <a:noFill/>
          <a:ln w="28575" cap="rnd">
            <a:solidFill>
              <a:schemeClr val="accent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Freeform 68">
            <a:extLst>
              <a:ext uri="{FF2B5EF4-FFF2-40B4-BE49-F238E27FC236}">
                <a16:creationId xmlns:a16="http://schemas.microsoft.com/office/drawing/2014/main" id="{96CBD2EA-DD39-4BAF-9C86-B4BB02331FBE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0004877" y="3154523"/>
            <a:ext cx="624476" cy="829556"/>
          </a:xfrm>
          <a:custGeom>
            <a:avLst/>
            <a:gdLst>
              <a:gd name="T0" fmla="*/ 133 w 194"/>
              <a:gd name="T1" fmla="*/ 207 h 258"/>
              <a:gd name="T2" fmla="*/ 125 w 194"/>
              <a:gd name="T3" fmla="*/ 214 h 258"/>
              <a:gd name="T4" fmla="*/ 125 w 194"/>
              <a:gd name="T5" fmla="*/ 214 h 258"/>
              <a:gd name="T6" fmla="*/ 69 w 194"/>
              <a:gd name="T7" fmla="*/ 214 h 258"/>
              <a:gd name="T8" fmla="*/ 61 w 194"/>
              <a:gd name="T9" fmla="*/ 207 h 258"/>
              <a:gd name="T10" fmla="*/ 55 w 194"/>
              <a:gd name="T11" fmla="*/ 182 h 258"/>
              <a:gd name="T12" fmla="*/ 37 w 194"/>
              <a:gd name="T13" fmla="*/ 161 h 258"/>
              <a:gd name="T14" fmla="*/ 7 w 194"/>
              <a:gd name="T15" fmla="*/ 119 h 258"/>
              <a:gd name="T16" fmla="*/ 9 w 194"/>
              <a:gd name="T17" fmla="*/ 59 h 258"/>
              <a:gd name="T18" fmla="*/ 45 w 194"/>
              <a:gd name="T19" fmla="*/ 15 h 258"/>
              <a:gd name="T20" fmla="*/ 97 w 194"/>
              <a:gd name="T21" fmla="*/ 0 h 258"/>
              <a:gd name="T22" fmla="*/ 149 w 194"/>
              <a:gd name="T23" fmla="*/ 15 h 258"/>
              <a:gd name="T24" fmla="*/ 185 w 194"/>
              <a:gd name="T25" fmla="*/ 59 h 258"/>
              <a:gd name="T26" fmla="*/ 187 w 194"/>
              <a:gd name="T27" fmla="*/ 119 h 258"/>
              <a:gd name="T28" fmla="*/ 157 w 194"/>
              <a:gd name="T29" fmla="*/ 161 h 258"/>
              <a:gd name="T30" fmla="*/ 139 w 194"/>
              <a:gd name="T31" fmla="*/ 182 h 258"/>
              <a:gd name="T32" fmla="*/ 138 w 194"/>
              <a:gd name="T33" fmla="*/ 186 h 258"/>
              <a:gd name="T34" fmla="*/ 47 w 194"/>
              <a:gd name="T35" fmla="*/ 100 h 258"/>
              <a:gd name="T36" fmla="*/ 72 w 194"/>
              <a:gd name="T37" fmla="*/ 133 h 258"/>
              <a:gd name="T38" fmla="*/ 97 w 194"/>
              <a:gd name="T39" fmla="*/ 89 h 258"/>
              <a:gd name="T40" fmla="*/ 122 w 194"/>
              <a:gd name="T41" fmla="*/ 133 h 258"/>
              <a:gd name="T42" fmla="*/ 147 w 194"/>
              <a:gd name="T43" fmla="*/ 100 h 258"/>
              <a:gd name="T44" fmla="*/ 65 w 194"/>
              <a:gd name="T45" fmla="*/ 237 h 258"/>
              <a:gd name="T46" fmla="*/ 130 w 194"/>
              <a:gd name="T47" fmla="*/ 237 h 258"/>
              <a:gd name="T48" fmla="*/ 120 w 194"/>
              <a:gd name="T49" fmla="*/ 258 h 258"/>
              <a:gd name="T50" fmla="*/ 76 w 194"/>
              <a:gd name="T51" fmla="*/ 258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94" h="258">
                <a:moveTo>
                  <a:pt x="133" y="207"/>
                </a:moveTo>
                <a:cubicBezTo>
                  <a:pt x="133" y="211"/>
                  <a:pt x="129" y="214"/>
                  <a:pt x="125" y="214"/>
                </a:cubicBezTo>
                <a:cubicBezTo>
                  <a:pt x="125" y="214"/>
                  <a:pt x="125" y="214"/>
                  <a:pt x="125" y="214"/>
                </a:cubicBezTo>
                <a:cubicBezTo>
                  <a:pt x="69" y="214"/>
                  <a:pt x="69" y="214"/>
                  <a:pt x="69" y="214"/>
                </a:cubicBezTo>
                <a:cubicBezTo>
                  <a:pt x="65" y="214"/>
                  <a:pt x="61" y="211"/>
                  <a:pt x="61" y="207"/>
                </a:cubicBezTo>
                <a:cubicBezTo>
                  <a:pt x="60" y="202"/>
                  <a:pt x="58" y="188"/>
                  <a:pt x="55" y="182"/>
                </a:cubicBezTo>
                <a:cubicBezTo>
                  <a:pt x="51" y="175"/>
                  <a:pt x="37" y="161"/>
                  <a:pt x="37" y="161"/>
                </a:cubicBezTo>
                <a:cubicBezTo>
                  <a:pt x="25" y="149"/>
                  <a:pt x="14" y="137"/>
                  <a:pt x="7" y="119"/>
                </a:cubicBezTo>
                <a:cubicBezTo>
                  <a:pt x="0" y="101"/>
                  <a:pt x="1" y="80"/>
                  <a:pt x="9" y="59"/>
                </a:cubicBezTo>
                <a:cubicBezTo>
                  <a:pt x="16" y="41"/>
                  <a:pt x="29" y="25"/>
                  <a:pt x="45" y="15"/>
                </a:cubicBezTo>
                <a:cubicBezTo>
                  <a:pt x="60" y="5"/>
                  <a:pt x="80" y="0"/>
                  <a:pt x="97" y="0"/>
                </a:cubicBezTo>
                <a:cubicBezTo>
                  <a:pt x="114" y="0"/>
                  <a:pt x="134" y="5"/>
                  <a:pt x="149" y="15"/>
                </a:cubicBezTo>
                <a:cubicBezTo>
                  <a:pt x="165" y="25"/>
                  <a:pt x="178" y="41"/>
                  <a:pt x="185" y="59"/>
                </a:cubicBezTo>
                <a:cubicBezTo>
                  <a:pt x="193" y="80"/>
                  <a:pt x="194" y="101"/>
                  <a:pt x="187" y="119"/>
                </a:cubicBezTo>
                <a:cubicBezTo>
                  <a:pt x="180" y="137"/>
                  <a:pt x="169" y="149"/>
                  <a:pt x="157" y="161"/>
                </a:cubicBezTo>
                <a:cubicBezTo>
                  <a:pt x="157" y="161"/>
                  <a:pt x="143" y="175"/>
                  <a:pt x="139" y="182"/>
                </a:cubicBezTo>
                <a:cubicBezTo>
                  <a:pt x="139" y="183"/>
                  <a:pt x="138" y="184"/>
                  <a:pt x="138" y="186"/>
                </a:cubicBezTo>
                <a:moveTo>
                  <a:pt x="47" y="100"/>
                </a:moveTo>
                <a:cubicBezTo>
                  <a:pt x="72" y="133"/>
                  <a:pt x="72" y="133"/>
                  <a:pt x="72" y="133"/>
                </a:cubicBezTo>
                <a:cubicBezTo>
                  <a:pt x="97" y="89"/>
                  <a:pt x="97" y="89"/>
                  <a:pt x="97" y="89"/>
                </a:cubicBezTo>
                <a:cubicBezTo>
                  <a:pt x="122" y="133"/>
                  <a:pt x="122" y="133"/>
                  <a:pt x="122" y="133"/>
                </a:cubicBezTo>
                <a:cubicBezTo>
                  <a:pt x="147" y="100"/>
                  <a:pt x="147" y="100"/>
                  <a:pt x="147" y="100"/>
                </a:cubicBezTo>
                <a:moveTo>
                  <a:pt x="65" y="237"/>
                </a:moveTo>
                <a:cubicBezTo>
                  <a:pt x="130" y="237"/>
                  <a:pt x="130" y="237"/>
                  <a:pt x="130" y="237"/>
                </a:cubicBezTo>
                <a:moveTo>
                  <a:pt x="120" y="258"/>
                </a:moveTo>
                <a:cubicBezTo>
                  <a:pt x="76" y="258"/>
                  <a:pt x="76" y="258"/>
                  <a:pt x="76" y="258"/>
                </a:cubicBezTo>
              </a:path>
            </a:pathLst>
          </a:custGeom>
          <a:noFill/>
          <a:ln w="28575" cap="rnd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Freeform 68">
            <a:extLst>
              <a:ext uri="{FF2B5EF4-FFF2-40B4-BE49-F238E27FC236}">
                <a16:creationId xmlns:a16="http://schemas.microsoft.com/office/drawing/2014/main" id="{632DC0CA-1A45-46E3-B5DE-9A724404CDC6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8607759" y="5077946"/>
            <a:ext cx="624476" cy="829556"/>
          </a:xfrm>
          <a:custGeom>
            <a:avLst/>
            <a:gdLst>
              <a:gd name="T0" fmla="*/ 133 w 194"/>
              <a:gd name="T1" fmla="*/ 207 h 258"/>
              <a:gd name="T2" fmla="*/ 125 w 194"/>
              <a:gd name="T3" fmla="*/ 214 h 258"/>
              <a:gd name="T4" fmla="*/ 125 w 194"/>
              <a:gd name="T5" fmla="*/ 214 h 258"/>
              <a:gd name="T6" fmla="*/ 69 w 194"/>
              <a:gd name="T7" fmla="*/ 214 h 258"/>
              <a:gd name="T8" fmla="*/ 61 w 194"/>
              <a:gd name="T9" fmla="*/ 207 h 258"/>
              <a:gd name="T10" fmla="*/ 55 w 194"/>
              <a:gd name="T11" fmla="*/ 182 h 258"/>
              <a:gd name="T12" fmla="*/ 37 w 194"/>
              <a:gd name="T13" fmla="*/ 161 h 258"/>
              <a:gd name="T14" fmla="*/ 7 w 194"/>
              <a:gd name="T15" fmla="*/ 119 h 258"/>
              <a:gd name="T16" fmla="*/ 9 w 194"/>
              <a:gd name="T17" fmla="*/ 59 h 258"/>
              <a:gd name="T18" fmla="*/ 45 w 194"/>
              <a:gd name="T19" fmla="*/ 15 h 258"/>
              <a:gd name="T20" fmla="*/ 97 w 194"/>
              <a:gd name="T21" fmla="*/ 0 h 258"/>
              <a:gd name="T22" fmla="*/ 149 w 194"/>
              <a:gd name="T23" fmla="*/ 15 h 258"/>
              <a:gd name="T24" fmla="*/ 185 w 194"/>
              <a:gd name="T25" fmla="*/ 59 h 258"/>
              <a:gd name="T26" fmla="*/ 187 w 194"/>
              <a:gd name="T27" fmla="*/ 119 h 258"/>
              <a:gd name="T28" fmla="*/ 157 w 194"/>
              <a:gd name="T29" fmla="*/ 161 h 258"/>
              <a:gd name="T30" fmla="*/ 139 w 194"/>
              <a:gd name="T31" fmla="*/ 182 h 258"/>
              <a:gd name="T32" fmla="*/ 138 w 194"/>
              <a:gd name="T33" fmla="*/ 186 h 258"/>
              <a:gd name="T34" fmla="*/ 47 w 194"/>
              <a:gd name="T35" fmla="*/ 100 h 258"/>
              <a:gd name="T36" fmla="*/ 72 w 194"/>
              <a:gd name="T37" fmla="*/ 133 h 258"/>
              <a:gd name="T38" fmla="*/ 97 w 194"/>
              <a:gd name="T39" fmla="*/ 89 h 258"/>
              <a:gd name="T40" fmla="*/ 122 w 194"/>
              <a:gd name="T41" fmla="*/ 133 h 258"/>
              <a:gd name="T42" fmla="*/ 147 w 194"/>
              <a:gd name="T43" fmla="*/ 100 h 258"/>
              <a:gd name="T44" fmla="*/ 65 w 194"/>
              <a:gd name="T45" fmla="*/ 237 h 258"/>
              <a:gd name="T46" fmla="*/ 130 w 194"/>
              <a:gd name="T47" fmla="*/ 237 h 258"/>
              <a:gd name="T48" fmla="*/ 120 w 194"/>
              <a:gd name="T49" fmla="*/ 258 h 258"/>
              <a:gd name="T50" fmla="*/ 76 w 194"/>
              <a:gd name="T51" fmla="*/ 258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94" h="258">
                <a:moveTo>
                  <a:pt x="133" y="207"/>
                </a:moveTo>
                <a:cubicBezTo>
                  <a:pt x="133" y="211"/>
                  <a:pt x="129" y="214"/>
                  <a:pt x="125" y="214"/>
                </a:cubicBezTo>
                <a:cubicBezTo>
                  <a:pt x="125" y="214"/>
                  <a:pt x="125" y="214"/>
                  <a:pt x="125" y="214"/>
                </a:cubicBezTo>
                <a:cubicBezTo>
                  <a:pt x="69" y="214"/>
                  <a:pt x="69" y="214"/>
                  <a:pt x="69" y="214"/>
                </a:cubicBezTo>
                <a:cubicBezTo>
                  <a:pt x="65" y="214"/>
                  <a:pt x="61" y="211"/>
                  <a:pt x="61" y="207"/>
                </a:cubicBezTo>
                <a:cubicBezTo>
                  <a:pt x="60" y="202"/>
                  <a:pt x="58" y="188"/>
                  <a:pt x="55" y="182"/>
                </a:cubicBezTo>
                <a:cubicBezTo>
                  <a:pt x="51" y="175"/>
                  <a:pt x="37" y="161"/>
                  <a:pt x="37" y="161"/>
                </a:cubicBezTo>
                <a:cubicBezTo>
                  <a:pt x="25" y="149"/>
                  <a:pt x="14" y="137"/>
                  <a:pt x="7" y="119"/>
                </a:cubicBezTo>
                <a:cubicBezTo>
                  <a:pt x="0" y="101"/>
                  <a:pt x="1" y="80"/>
                  <a:pt x="9" y="59"/>
                </a:cubicBezTo>
                <a:cubicBezTo>
                  <a:pt x="16" y="41"/>
                  <a:pt x="29" y="25"/>
                  <a:pt x="45" y="15"/>
                </a:cubicBezTo>
                <a:cubicBezTo>
                  <a:pt x="60" y="5"/>
                  <a:pt x="80" y="0"/>
                  <a:pt x="97" y="0"/>
                </a:cubicBezTo>
                <a:cubicBezTo>
                  <a:pt x="114" y="0"/>
                  <a:pt x="134" y="5"/>
                  <a:pt x="149" y="15"/>
                </a:cubicBezTo>
                <a:cubicBezTo>
                  <a:pt x="165" y="25"/>
                  <a:pt x="178" y="41"/>
                  <a:pt x="185" y="59"/>
                </a:cubicBezTo>
                <a:cubicBezTo>
                  <a:pt x="193" y="80"/>
                  <a:pt x="194" y="101"/>
                  <a:pt x="187" y="119"/>
                </a:cubicBezTo>
                <a:cubicBezTo>
                  <a:pt x="180" y="137"/>
                  <a:pt x="169" y="149"/>
                  <a:pt x="157" y="161"/>
                </a:cubicBezTo>
                <a:cubicBezTo>
                  <a:pt x="157" y="161"/>
                  <a:pt x="143" y="175"/>
                  <a:pt x="139" y="182"/>
                </a:cubicBezTo>
                <a:cubicBezTo>
                  <a:pt x="139" y="183"/>
                  <a:pt x="138" y="184"/>
                  <a:pt x="138" y="186"/>
                </a:cubicBezTo>
                <a:moveTo>
                  <a:pt x="47" y="100"/>
                </a:moveTo>
                <a:cubicBezTo>
                  <a:pt x="72" y="133"/>
                  <a:pt x="72" y="133"/>
                  <a:pt x="72" y="133"/>
                </a:cubicBezTo>
                <a:cubicBezTo>
                  <a:pt x="97" y="89"/>
                  <a:pt x="97" y="89"/>
                  <a:pt x="97" y="89"/>
                </a:cubicBezTo>
                <a:cubicBezTo>
                  <a:pt x="122" y="133"/>
                  <a:pt x="122" y="133"/>
                  <a:pt x="122" y="133"/>
                </a:cubicBezTo>
                <a:cubicBezTo>
                  <a:pt x="147" y="100"/>
                  <a:pt x="147" y="100"/>
                  <a:pt x="147" y="100"/>
                </a:cubicBezTo>
                <a:moveTo>
                  <a:pt x="65" y="237"/>
                </a:moveTo>
                <a:cubicBezTo>
                  <a:pt x="130" y="237"/>
                  <a:pt x="130" y="237"/>
                  <a:pt x="130" y="237"/>
                </a:cubicBezTo>
                <a:moveTo>
                  <a:pt x="120" y="258"/>
                </a:moveTo>
                <a:cubicBezTo>
                  <a:pt x="76" y="258"/>
                  <a:pt x="76" y="258"/>
                  <a:pt x="76" y="258"/>
                </a:cubicBezTo>
              </a:path>
            </a:pathLst>
          </a:custGeom>
          <a:noFill/>
          <a:ln w="31750" cap="rnd">
            <a:solidFill>
              <a:schemeClr val="accent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Freeform 68">
            <a:extLst>
              <a:ext uri="{FF2B5EF4-FFF2-40B4-BE49-F238E27FC236}">
                <a16:creationId xmlns:a16="http://schemas.microsoft.com/office/drawing/2014/main" id="{4FC346EE-7CDC-4794-92E0-62B7223FCA76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0046631" y="5077946"/>
            <a:ext cx="624476" cy="829556"/>
          </a:xfrm>
          <a:custGeom>
            <a:avLst/>
            <a:gdLst>
              <a:gd name="T0" fmla="*/ 133 w 194"/>
              <a:gd name="T1" fmla="*/ 207 h 258"/>
              <a:gd name="T2" fmla="*/ 125 w 194"/>
              <a:gd name="T3" fmla="*/ 214 h 258"/>
              <a:gd name="T4" fmla="*/ 125 w 194"/>
              <a:gd name="T5" fmla="*/ 214 h 258"/>
              <a:gd name="T6" fmla="*/ 69 w 194"/>
              <a:gd name="T7" fmla="*/ 214 h 258"/>
              <a:gd name="T8" fmla="*/ 61 w 194"/>
              <a:gd name="T9" fmla="*/ 207 h 258"/>
              <a:gd name="T10" fmla="*/ 55 w 194"/>
              <a:gd name="T11" fmla="*/ 182 h 258"/>
              <a:gd name="T12" fmla="*/ 37 w 194"/>
              <a:gd name="T13" fmla="*/ 161 h 258"/>
              <a:gd name="T14" fmla="*/ 7 w 194"/>
              <a:gd name="T15" fmla="*/ 119 h 258"/>
              <a:gd name="T16" fmla="*/ 9 w 194"/>
              <a:gd name="T17" fmla="*/ 59 h 258"/>
              <a:gd name="T18" fmla="*/ 45 w 194"/>
              <a:gd name="T19" fmla="*/ 15 h 258"/>
              <a:gd name="T20" fmla="*/ 97 w 194"/>
              <a:gd name="T21" fmla="*/ 0 h 258"/>
              <a:gd name="T22" fmla="*/ 149 w 194"/>
              <a:gd name="T23" fmla="*/ 15 h 258"/>
              <a:gd name="T24" fmla="*/ 185 w 194"/>
              <a:gd name="T25" fmla="*/ 59 h 258"/>
              <a:gd name="T26" fmla="*/ 187 w 194"/>
              <a:gd name="T27" fmla="*/ 119 h 258"/>
              <a:gd name="T28" fmla="*/ 157 w 194"/>
              <a:gd name="T29" fmla="*/ 161 h 258"/>
              <a:gd name="T30" fmla="*/ 139 w 194"/>
              <a:gd name="T31" fmla="*/ 182 h 258"/>
              <a:gd name="T32" fmla="*/ 138 w 194"/>
              <a:gd name="T33" fmla="*/ 186 h 258"/>
              <a:gd name="T34" fmla="*/ 47 w 194"/>
              <a:gd name="T35" fmla="*/ 100 h 258"/>
              <a:gd name="T36" fmla="*/ 72 w 194"/>
              <a:gd name="T37" fmla="*/ 133 h 258"/>
              <a:gd name="T38" fmla="*/ 97 w 194"/>
              <a:gd name="T39" fmla="*/ 89 h 258"/>
              <a:gd name="T40" fmla="*/ 122 w 194"/>
              <a:gd name="T41" fmla="*/ 133 h 258"/>
              <a:gd name="T42" fmla="*/ 147 w 194"/>
              <a:gd name="T43" fmla="*/ 100 h 258"/>
              <a:gd name="T44" fmla="*/ 65 w 194"/>
              <a:gd name="T45" fmla="*/ 237 h 258"/>
              <a:gd name="T46" fmla="*/ 130 w 194"/>
              <a:gd name="T47" fmla="*/ 237 h 258"/>
              <a:gd name="T48" fmla="*/ 120 w 194"/>
              <a:gd name="T49" fmla="*/ 258 h 258"/>
              <a:gd name="T50" fmla="*/ 76 w 194"/>
              <a:gd name="T51" fmla="*/ 258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94" h="258">
                <a:moveTo>
                  <a:pt x="133" y="207"/>
                </a:moveTo>
                <a:cubicBezTo>
                  <a:pt x="133" y="211"/>
                  <a:pt x="129" y="214"/>
                  <a:pt x="125" y="214"/>
                </a:cubicBezTo>
                <a:cubicBezTo>
                  <a:pt x="125" y="214"/>
                  <a:pt x="125" y="214"/>
                  <a:pt x="125" y="214"/>
                </a:cubicBezTo>
                <a:cubicBezTo>
                  <a:pt x="69" y="214"/>
                  <a:pt x="69" y="214"/>
                  <a:pt x="69" y="214"/>
                </a:cubicBezTo>
                <a:cubicBezTo>
                  <a:pt x="65" y="214"/>
                  <a:pt x="61" y="211"/>
                  <a:pt x="61" y="207"/>
                </a:cubicBezTo>
                <a:cubicBezTo>
                  <a:pt x="60" y="202"/>
                  <a:pt x="58" y="188"/>
                  <a:pt x="55" y="182"/>
                </a:cubicBezTo>
                <a:cubicBezTo>
                  <a:pt x="51" y="175"/>
                  <a:pt x="37" y="161"/>
                  <a:pt x="37" y="161"/>
                </a:cubicBezTo>
                <a:cubicBezTo>
                  <a:pt x="25" y="149"/>
                  <a:pt x="14" y="137"/>
                  <a:pt x="7" y="119"/>
                </a:cubicBezTo>
                <a:cubicBezTo>
                  <a:pt x="0" y="101"/>
                  <a:pt x="1" y="80"/>
                  <a:pt x="9" y="59"/>
                </a:cubicBezTo>
                <a:cubicBezTo>
                  <a:pt x="16" y="41"/>
                  <a:pt x="29" y="25"/>
                  <a:pt x="45" y="15"/>
                </a:cubicBezTo>
                <a:cubicBezTo>
                  <a:pt x="60" y="5"/>
                  <a:pt x="80" y="0"/>
                  <a:pt x="97" y="0"/>
                </a:cubicBezTo>
                <a:cubicBezTo>
                  <a:pt x="114" y="0"/>
                  <a:pt x="134" y="5"/>
                  <a:pt x="149" y="15"/>
                </a:cubicBezTo>
                <a:cubicBezTo>
                  <a:pt x="165" y="25"/>
                  <a:pt x="178" y="41"/>
                  <a:pt x="185" y="59"/>
                </a:cubicBezTo>
                <a:cubicBezTo>
                  <a:pt x="193" y="80"/>
                  <a:pt x="194" y="101"/>
                  <a:pt x="187" y="119"/>
                </a:cubicBezTo>
                <a:cubicBezTo>
                  <a:pt x="180" y="137"/>
                  <a:pt x="169" y="149"/>
                  <a:pt x="157" y="161"/>
                </a:cubicBezTo>
                <a:cubicBezTo>
                  <a:pt x="157" y="161"/>
                  <a:pt x="143" y="175"/>
                  <a:pt x="139" y="182"/>
                </a:cubicBezTo>
                <a:cubicBezTo>
                  <a:pt x="139" y="183"/>
                  <a:pt x="138" y="184"/>
                  <a:pt x="138" y="186"/>
                </a:cubicBezTo>
                <a:moveTo>
                  <a:pt x="47" y="100"/>
                </a:moveTo>
                <a:cubicBezTo>
                  <a:pt x="72" y="133"/>
                  <a:pt x="72" y="133"/>
                  <a:pt x="72" y="133"/>
                </a:cubicBezTo>
                <a:cubicBezTo>
                  <a:pt x="97" y="89"/>
                  <a:pt x="97" y="89"/>
                  <a:pt x="97" y="89"/>
                </a:cubicBezTo>
                <a:cubicBezTo>
                  <a:pt x="122" y="133"/>
                  <a:pt x="122" y="133"/>
                  <a:pt x="122" y="133"/>
                </a:cubicBezTo>
                <a:cubicBezTo>
                  <a:pt x="147" y="100"/>
                  <a:pt x="147" y="100"/>
                  <a:pt x="147" y="100"/>
                </a:cubicBezTo>
                <a:moveTo>
                  <a:pt x="65" y="237"/>
                </a:moveTo>
                <a:cubicBezTo>
                  <a:pt x="130" y="237"/>
                  <a:pt x="130" y="237"/>
                  <a:pt x="130" y="237"/>
                </a:cubicBezTo>
                <a:moveTo>
                  <a:pt x="120" y="258"/>
                </a:moveTo>
                <a:cubicBezTo>
                  <a:pt x="76" y="258"/>
                  <a:pt x="76" y="258"/>
                  <a:pt x="76" y="258"/>
                </a:cubicBezTo>
              </a:path>
            </a:pathLst>
          </a:custGeom>
          <a:noFill/>
          <a:ln w="44450" cap="rnd">
            <a:solidFill>
              <a:schemeClr val="accent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Freeform 68">
            <a:extLst>
              <a:ext uri="{FF2B5EF4-FFF2-40B4-BE49-F238E27FC236}">
                <a16:creationId xmlns:a16="http://schemas.microsoft.com/office/drawing/2014/main" id="{F98B331F-F137-41A1-BAAD-D0F4799CE236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168887" y="5077946"/>
            <a:ext cx="624476" cy="829556"/>
          </a:xfrm>
          <a:custGeom>
            <a:avLst/>
            <a:gdLst>
              <a:gd name="T0" fmla="*/ 133 w 194"/>
              <a:gd name="T1" fmla="*/ 207 h 258"/>
              <a:gd name="T2" fmla="*/ 125 w 194"/>
              <a:gd name="T3" fmla="*/ 214 h 258"/>
              <a:gd name="T4" fmla="*/ 125 w 194"/>
              <a:gd name="T5" fmla="*/ 214 h 258"/>
              <a:gd name="T6" fmla="*/ 69 w 194"/>
              <a:gd name="T7" fmla="*/ 214 h 258"/>
              <a:gd name="T8" fmla="*/ 61 w 194"/>
              <a:gd name="T9" fmla="*/ 207 h 258"/>
              <a:gd name="T10" fmla="*/ 55 w 194"/>
              <a:gd name="T11" fmla="*/ 182 h 258"/>
              <a:gd name="T12" fmla="*/ 37 w 194"/>
              <a:gd name="T13" fmla="*/ 161 h 258"/>
              <a:gd name="T14" fmla="*/ 7 w 194"/>
              <a:gd name="T15" fmla="*/ 119 h 258"/>
              <a:gd name="T16" fmla="*/ 9 w 194"/>
              <a:gd name="T17" fmla="*/ 59 h 258"/>
              <a:gd name="T18" fmla="*/ 45 w 194"/>
              <a:gd name="T19" fmla="*/ 15 h 258"/>
              <a:gd name="T20" fmla="*/ 97 w 194"/>
              <a:gd name="T21" fmla="*/ 0 h 258"/>
              <a:gd name="T22" fmla="*/ 149 w 194"/>
              <a:gd name="T23" fmla="*/ 15 h 258"/>
              <a:gd name="T24" fmla="*/ 185 w 194"/>
              <a:gd name="T25" fmla="*/ 59 h 258"/>
              <a:gd name="T26" fmla="*/ 187 w 194"/>
              <a:gd name="T27" fmla="*/ 119 h 258"/>
              <a:gd name="T28" fmla="*/ 157 w 194"/>
              <a:gd name="T29" fmla="*/ 161 h 258"/>
              <a:gd name="T30" fmla="*/ 139 w 194"/>
              <a:gd name="T31" fmla="*/ 182 h 258"/>
              <a:gd name="T32" fmla="*/ 138 w 194"/>
              <a:gd name="T33" fmla="*/ 186 h 258"/>
              <a:gd name="T34" fmla="*/ 47 w 194"/>
              <a:gd name="T35" fmla="*/ 100 h 258"/>
              <a:gd name="T36" fmla="*/ 72 w 194"/>
              <a:gd name="T37" fmla="*/ 133 h 258"/>
              <a:gd name="T38" fmla="*/ 97 w 194"/>
              <a:gd name="T39" fmla="*/ 89 h 258"/>
              <a:gd name="T40" fmla="*/ 122 w 194"/>
              <a:gd name="T41" fmla="*/ 133 h 258"/>
              <a:gd name="T42" fmla="*/ 147 w 194"/>
              <a:gd name="T43" fmla="*/ 100 h 258"/>
              <a:gd name="T44" fmla="*/ 65 w 194"/>
              <a:gd name="T45" fmla="*/ 237 h 258"/>
              <a:gd name="T46" fmla="*/ 130 w 194"/>
              <a:gd name="T47" fmla="*/ 237 h 258"/>
              <a:gd name="T48" fmla="*/ 120 w 194"/>
              <a:gd name="T49" fmla="*/ 258 h 258"/>
              <a:gd name="T50" fmla="*/ 76 w 194"/>
              <a:gd name="T51" fmla="*/ 258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94" h="258">
                <a:moveTo>
                  <a:pt x="133" y="207"/>
                </a:moveTo>
                <a:cubicBezTo>
                  <a:pt x="133" y="211"/>
                  <a:pt x="129" y="214"/>
                  <a:pt x="125" y="214"/>
                </a:cubicBezTo>
                <a:cubicBezTo>
                  <a:pt x="125" y="214"/>
                  <a:pt x="125" y="214"/>
                  <a:pt x="125" y="214"/>
                </a:cubicBezTo>
                <a:cubicBezTo>
                  <a:pt x="69" y="214"/>
                  <a:pt x="69" y="214"/>
                  <a:pt x="69" y="214"/>
                </a:cubicBezTo>
                <a:cubicBezTo>
                  <a:pt x="65" y="214"/>
                  <a:pt x="61" y="211"/>
                  <a:pt x="61" y="207"/>
                </a:cubicBezTo>
                <a:cubicBezTo>
                  <a:pt x="60" y="202"/>
                  <a:pt x="58" y="188"/>
                  <a:pt x="55" y="182"/>
                </a:cubicBezTo>
                <a:cubicBezTo>
                  <a:pt x="51" y="175"/>
                  <a:pt x="37" y="161"/>
                  <a:pt x="37" y="161"/>
                </a:cubicBezTo>
                <a:cubicBezTo>
                  <a:pt x="25" y="149"/>
                  <a:pt x="14" y="137"/>
                  <a:pt x="7" y="119"/>
                </a:cubicBezTo>
                <a:cubicBezTo>
                  <a:pt x="0" y="101"/>
                  <a:pt x="1" y="80"/>
                  <a:pt x="9" y="59"/>
                </a:cubicBezTo>
                <a:cubicBezTo>
                  <a:pt x="16" y="41"/>
                  <a:pt x="29" y="25"/>
                  <a:pt x="45" y="15"/>
                </a:cubicBezTo>
                <a:cubicBezTo>
                  <a:pt x="60" y="5"/>
                  <a:pt x="80" y="0"/>
                  <a:pt x="97" y="0"/>
                </a:cubicBezTo>
                <a:cubicBezTo>
                  <a:pt x="114" y="0"/>
                  <a:pt x="134" y="5"/>
                  <a:pt x="149" y="15"/>
                </a:cubicBezTo>
                <a:cubicBezTo>
                  <a:pt x="165" y="25"/>
                  <a:pt x="178" y="41"/>
                  <a:pt x="185" y="59"/>
                </a:cubicBezTo>
                <a:cubicBezTo>
                  <a:pt x="193" y="80"/>
                  <a:pt x="194" y="101"/>
                  <a:pt x="187" y="119"/>
                </a:cubicBezTo>
                <a:cubicBezTo>
                  <a:pt x="180" y="137"/>
                  <a:pt x="169" y="149"/>
                  <a:pt x="157" y="161"/>
                </a:cubicBezTo>
                <a:cubicBezTo>
                  <a:pt x="157" y="161"/>
                  <a:pt x="143" y="175"/>
                  <a:pt x="139" y="182"/>
                </a:cubicBezTo>
                <a:cubicBezTo>
                  <a:pt x="139" y="183"/>
                  <a:pt x="138" y="184"/>
                  <a:pt x="138" y="186"/>
                </a:cubicBezTo>
                <a:moveTo>
                  <a:pt x="47" y="100"/>
                </a:moveTo>
                <a:cubicBezTo>
                  <a:pt x="72" y="133"/>
                  <a:pt x="72" y="133"/>
                  <a:pt x="72" y="133"/>
                </a:cubicBezTo>
                <a:cubicBezTo>
                  <a:pt x="97" y="89"/>
                  <a:pt x="97" y="89"/>
                  <a:pt x="97" y="89"/>
                </a:cubicBezTo>
                <a:cubicBezTo>
                  <a:pt x="122" y="133"/>
                  <a:pt x="122" y="133"/>
                  <a:pt x="122" y="133"/>
                </a:cubicBezTo>
                <a:cubicBezTo>
                  <a:pt x="147" y="100"/>
                  <a:pt x="147" y="100"/>
                  <a:pt x="147" y="100"/>
                </a:cubicBezTo>
                <a:moveTo>
                  <a:pt x="65" y="237"/>
                </a:moveTo>
                <a:cubicBezTo>
                  <a:pt x="130" y="237"/>
                  <a:pt x="130" y="237"/>
                  <a:pt x="130" y="237"/>
                </a:cubicBezTo>
                <a:moveTo>
                  <a:pt x="120" y="258"/>
                </a:moveTo>
                <a:cubicBezTo>
                  <a:pt x="76" y="258"/>
                  <a:pt x="76" y="258"/>
                  <a:pt x="76" y="258"/>
                </a:cubicBezTo>
              </a:path>
            </a:pathLst>
          </a:custGeom>
          <a:noFill/>
          <a:ln w="19050" cap="rnd">
            <a:solidFill>
              <a:schemeClr val="accent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12" name="Group 9">
            <a:extLst>
              <a:ext uri="{FF2B5EF4-FFF2-40B4-BE49-F238E27FC236}">
                <a16:creationId xmlns:a16="http://schemas.microsoft.com/office/drawing/2014/main" id="{D434E2D4-883B-4D17-B436-0D3E5FFAA055}"/>
              </a:ext>
            </a:extLst>
          </p:cNvPr>
          <p:cNvGrpSpPr/>
          <p:nvPr/>
        </p:nvGrpSpPr>
        <p:grpSpPr>
          <a:xfrm>
            <a:off x="-3017520" y="-6350"/>
            <a:ext cx="2958087" cy="1758951"/>
            <a:chOff x="-3556815" y="0"/>
            <a:chExt cx="3510082" cy="1758951"/>
          </a:xfrm>
        </p:grpSpPr>
        <p:grpSp>
          <p:nvGrpSpPr>
            <p:cNvPr id="13" name="Group 44">
              <a:extLst>
                <a:ext uri="{FF2B5EF4-FFF2-40B4-BE49-F238E27FC236}">
                  <a16:creationId xmlns:a16="http://schemas.microsoft.com/office/drawing/2014/main" id="{BB6AFE8C-DD19-4AA0-A855-4B790664BBD4}"/>
                </a:ext>
              </a:extLst>
            </p:cNvPr>
            <p:cNvGrpSpPr/>
            <p:nvPr/>
          </p:nvGrpSpPr>
          <p:grpSpPr>
            <a:xfrm>
              <a:off x="-2825176" y="0"/>
              <a:ext cx="2778443" cy="972000"/>
              <a:chOff x="-2774007" y="0"/>
              <a:chExt cx="2778443" cy="972000"/>
            </a:xfrm>
          </p:grpSpPr>
          <p:sp>
            <p:nvSpPr>
              <p:cNvPr id="15" name="Rectangle 46">
                <a:extLst>
                  <a:ext uri="{FF2B5EF4-FFF2-40B4-BE49-F238E27FC236}">
                    <a16:creationId xmlns:a16="http://schemas.microsoft.com/office/drawing/2014/main" id="{CEC942C8-0301-4DE4-96D6-C97EB7848B33}"/>
                  </a:ext>
                </a:extLst>
              </p:cNvPr>
              <p:cNvSpPr/>
              <p:nvPr/>
            </p:nvSpPr>
            <p:spPr>
              <a:xfrm>
                <a:off x="-2728288" y="0"/>
                <a:ext cx="2732724" cy="972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Rectangle 47">
                <a:extLst>
                  <a:ext uri="{FF2B5EF4-FFF2-40B4-BE49-F238E27FC236}">
                    <a16:creationId xmlns:a16="http://schemas.microsoft.com/office/drawing/2014/main" id="{5FE5D567-057B-442E-9F03-3172F88F5E2C}"/>
                  </a:ext>
                </a:extLst>
              </p:cNvPr>
              <p:cNvSpPr/>
              <p:nvPr/>
            </p:nvSpPr>
            <p:spPr>
              <a:xfrm>
                <a:off x="-2774007" y="0"/>
                <a:ext cx="45719" cy="9720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4" name="TextBox 76">
              <a:extLst>
                <a:ext uri="{FF2B5EF4-FFF2-40B4-BE49-F238E27FC236}">
                  <a16:creationId xmlns:a16="http://schemas.microsoft.com/office/drawing/2014/main" id="{42D14F15-FDCD-4E1E-A3A4-8116701015DB}"/>
                </a:ext>
              </a:extLst>
            </p:cNvPr>
            <p:cNvSpPr txBox="1"/>
            <p:nvPr/>
          </p:nvSpPr>
          <p:spPr>
            <a:xfrm>
              <a:off x="-3556815" y="1"/>
              <a:ext cx="3484793" cy="1758950"/>
            </a:xfrm>
            <a:prstGeom prst="rect">
              <a:avLst/>
            </a:prstGeom>
            <a:noFill/>
          </p:spPr>
          <p:txBody>
            <a:bodyPr wrap="square" lIns="36000" tIns="108000" rIns="108000" bIns="108000" rtlCol="0" anchor="t">
              <a:noAutofit/>
            </a:bodyPr>
            <a:lstStyle/>
            <a:p>
              <a:pPr algn="r"/>
              <a:r>
                <a:rPr lang="en-US" sz="2400" dirty="0">
                  <a:solidFill>
                    <a:schemeClr val="bg1"/>
                  </a:solidFill>
                </a:rPr>
                <a:t>Need help? </a:t>
              </a:r>
            </a:p>
            <a:p>
              <a:pPr algn="r"/>
              <a:r>
                <a:rPr lang="en-US" sz="2400" dirty="0">
                  <a:solidFill>
                    <a:schemeClr val="bg1"/>
                  </a:solidFill>
                </a:rPr>
                <a:t>Got feedback?</a:t>
              </a:r>
              <a:endParaRPr lang="en-US" sz="1050" dirty="0">
                <a:solidFill>
                  <a:schemeClr val="bg1"/>
                </a:solidFill>
              </a:endParaRPr>
            </a:p>
            <a:p>
              <a:pPr algn="r"/>
              <a:r>
                <a:rPr lang="en-US" sz="1050" dirty="0">
                  <a:solidFill>
                    <a:schemeClr val="accent4"/>
                  </a:solidFill>
                </a:rPr>
                <a:t> </a:t>
              </a:r>
              <a:br>
                <a:rPr lang="en-US" sz="1050" dirty="0">
                  <a:solidFill>
                    <a:schemeClr val="bg2">
                      <a:lumMod val="50000"/>
                    </a:schemeClr>
                  </a:solidFill>
                </a:rPr>
              </a:br>
              <a:r>
                <a:rPr lang="en-US" dirty="0">
                  <a:solidFill>
                    <a:schemeClr val="accent3"/>
                  </a:solidFill>
                </a:rPr>
                <a:t>See editing tips on our blog:</a:t>
              </a:r>
            </a:p>
            <a:p>
              <a:pPr algn="r"/>
              <a:r>
                <a:rPr lang="en-US" dirty="0">
                  <a:solidFill>
                    <a:schemeClr val="accent3"/>
                  </a:solidFill>
                  <a:hlinkClick r:id="rId5"/>
                </a:rPr>
                <a:t>blog.infodiagram.com/tips</a:t>
              </a:r>
              <a:endParaRPr lang="en-US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7139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086FC8-1C8D-4741-8020-EDEE02EBBD5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828799" y="95499"/>
            <a:ext cx="8534400" cy="117736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With our graphics you can: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4CD0C0-7BC6-EF4C-B2A6-69EA99A297F9}"/>
              </a:ext>
            </a:extLst>
          </p:cNvPr>
          <p:cNvSpPr txBox="1"/>
          <p:nvPr/>
        </p:nvSpPr>
        <p:spPr>
          <a:xfrm>
            <a:off x="7278130" y="321276"/>
            <a:ext cx="0" cy="0"/>
          </a:xfrm>
          <a:prstGeom prst="rect">
            <a:avLst/>
          </a:prstGeom>
          <a:noFill/>
        </p:spPr>
        <p:txBody>
          <a:bodyPr wrap="none" lIns="144000" tIns="108000" rIns="144000" bIns="108000" rtlCol="0" anchor="ctr">
            <a:noAutofit/>
          </a:bodyPr>
          <a:lstStyle/>
          <a:p>
            <a:pPr algn="ctr"/>
            <a:endParaRPr lang="en-US" sz="24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406D876-FADF-4DDE-8BC4-C277D76554CA}"/>
              </a:ext>
            </a:extLst>
          </p:cNvPr>
          <p:cNvGrpSpPr/>
          <p:nvPr/>
        </p:nvGrpSpPr>
        <p:grpSpPr>
          <a:xfrm>
            <a:off x="1395166" y="1916832"/>
            <a:ext cx="9401666" cy="3462329"/>
            <a:chOff x="1627003" y="1683334"/>
            <a:chExt cx="8937994" cy="3132567"/>
          </a:xfrm>
        </p:grpSpPr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CE83B799-F6C0-4442-9D7B-CE97A3F31DD0}"/>
                </a:ext>
              </a:extLst>
            </p:cNvPr>
            <p:cNvSpPr/>
            <p:nvPr/>
          </p:nvSpPr>
          <p:spPr>
            <a:xfrm>
              <a:off x="1627003" y="1692462"/>
              <a:ext cx="2812813" cy="1456906"/>
            </a:xfrm>
            <a:prstGeom prst="roundRect">
              <a:avLst>
                <a:gd name="adj" fmla="val 50000"/>
              </a:avLst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ctr"/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>
                  <a:solidFill>
                    <a:schemeClr val="bg1"/>
                  </a:solidFill>
                </a:rPr>
                <a:t>Add your content </a:t>
              </a:r>
              <a:br>
                <a:rPr lang="en-US" sz="2000" dirty="0">
                  <a:solidFill>
                    <a:schemeClr val="bg1"/>
                  </a:solidFill>
                </a:rPr>
              </a:br>
              <a:r>
                <a:rPr lang="en-US" sz="2000" dirty="0">
                  <a:solidFill>
                    <a:schemeClr val="bg1"/>
                  </a:solidFill>
                </a:rPr>
                <a:t>to text boxes</a:t>
              </a: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>
                  <a:solidFill>
                    <a:schemeClr val="accent4">
                      <a:lumMod val="50000"/>
                    </a:schemeClr>
                  </a:solidFill>
                </a:rPr>
                <a:t>Simply double click the text and paste yours</a:t>
              </a:r>
            </a:p>
          </p:txBody>
        </p: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94CD97F1-083C-2040-AC71-343592BEC356}"/>
                </a:ext>
              </a:extLst>
            </p:cNvPr>
            <p:cNvSpPr/>
            <p:nvPr/>
          </p:nvSpPr>
          <p:spPr>
            <a:xfrm>
              <a:off x="4689593" y="1692462"/>
              <a:ext cx="2812813" cy="1456906"/>
            </a:xfrm>
            <a:prstGeom prst="roundRect">
              <a:avLst>
                <a:gd name="adj" fmla="val 50000"/>
              </a:avLst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ctr"/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>
                  <a:solidFill>
                    <a:schemeClr val="bg1"/>
                  </a:solidFill>
                </a:rPr>
                <a:t>Replace icons </a:t>
              </a:r>
            </a:p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>
                  <a:solidFill>
                    <a:schemeClr val="accent4">
                      <a:lumMod val="50000"/>
                    </a:schemeClr>
                  </a:solidFill>
                </a:rPr>
                <a:t>Each of our templates contains an additional icon set, that you can extend further</a:t>
              </a:r>
            </a:p>
          </p:txBody>
        </p:sp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C43F6AF5-4381-0A42-B470-28C63113A331}"/>
                </a:ext>
              </a:extLst>
            </p:cNvPr>
            <p:cNvSpPr/>
            <p:nvPr/>
          </p:nvSpPr>
          <p:spPr>
            <a:xfrm>
              <a:off x="7752184" y="1683334"/>
              <a:ext cx="2812813" cy="1456906"/>
            </a:xfrm>
            <a:prstGeom prst="roundRect">
              <a:avLst>
                <a:gd name="adj" fmla="val 50000"/>
              </a:avLst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ctr"/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>
                  <a:solidFill>
                    <a:schemeClr val="bg1"/>
                  </a:solidFill>
                </a:rPr>
                <a:t>Modify colors </a:t>
              </a:r>
              <a:br>
                <a:rPr lang="en-US" sz="2000" dirty="0">
                  <a:solidFill>
                    <a:schemeClr val="bg1"/>
                  </a:solidFill>
                </a:rPr>
              </a:br>
              <a:r>
                <a:rPr lang="en-US" sz="2000" dirty="0">
                  <a:solidFill>
                    <a:schemeClr val="bg1"/>
                  </a:solidFill>
                </a:rPr>
                <a:t>of icons and shapes </a:t>
              </a:r>
            </a:p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>
                  <a:solidFill>
                    <a:schemeClr val="accent4">
                      <a:lumMod val="50000"/>
                    </a:schemeClr>
                  </a:solidFill>
                </a:rPr>
                <a:t>Use the harmonic palette we propose or use your brand colors</a:t>
              </a:r>
            </a:p>
          </p:txBody>
        </p:sp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F3D4A844-8E31-0647-95AF-5BCFF27EC778}"/>
                </a:ext>
              </a:extLst>
            </p:cNvPr>
            <p:cNvSpPr/>
            <p:nvPr/>
          </p:nvSpPr>
          <p:spPr>
            <a:xfrm>
              <a:off x="3158298" y="3358995"/>
              <a:ext cx="2812813" cy="1456906"/>
            </a:xfrm>
            <a:prstGeom prst="roundRect">
              <a:avLst>
                <a:gd name="adj" fmla="val 50000"/>
              </a:avLst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ctr"/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>
                  <a:solidFill>
                    <a:schemeClr val="bg1"/>
                  </a:solidFill>
                </a:rPr>
                <a:t>Resize diagrams </a:t>
              </a:r>
              <a:br>
                <a:rPr lang="en-US" sz="2000" dirty="0">
                  <a:solidFill>
                    <a:schemeClr val="bg1"/>
                  </a:solidFill>
                </a:rPr>
              </a:br>
              <a:r>
                <a:rPr lang="en-US" sz="2000" dirty="0">
                  <a:solidFill>
                    <a:schemeClr val="bg1"/>
                  </a:solidFill>
                </a:rPr>
                <a:t>to fit the slide space</a:t>
              </a:r>
              <a:endParaRPr lang="en-US" sz="2000" dirty="0">
                <a:solidFill>
                  <a:schemeClr val="accent4">
                    <a:lumMod val="50000"/>
                  </a:schemeClr>
                </a:solidFill>
              </a:endParaRPr>
            </a:p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>
                  <a:solidFill>
                    <a:schemeClr val="accent4">
                      <a:lumMod val="50000"/>
                    </a:schemeClr>
                  </a:solidFill>
                </a:rPr>
                <a:t>They will stay razor-sharp thanks to vector format</a:t>
              </a:r>
            </a:p>
          </p:txBody>
        </p:sp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6FFA1694-CAFB-D542-8EAF-F6307D0B24AD}"/>
                </a:ext>
              </a:extLst>
            </p:cNvPr>
            <p:cNvSpPr/>
            <p:nvPr/>
          </p:nvSpPr>
          <p:spPr>
            <a:xfrm>
              <a:off x="6220888" y="3358995"/>
              <a:ext cx="2812813" cy="1456906"/>
            </a:xfrm>
            <a:prstGeom prst="roundRect">
              <a:avLst>
                <a:gd name="adj" fmla="val 50000"/>
              </a:avLst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ctr"/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>
                  <a:solidFill>
                    <a:schemeClr val="bg1"/>
                  </a:solidFill>
                </a:rPr>
                <a:t>Add or remove </a:t>
              </a:r>
              <a:br>
                <a:rPr lang="en-US" sz="2000" dirty="0">
                  <a:solidFill>
                    <a:schemeClr val="bg1"/>
                  </a:solidFill>
                </a:rPr>
              </a:br>
              <a:r>
                <a:rPr lang="en-US" sz="2000" dirty="0">
                  <a:solidFill>
                    <a:schemeClr val="bg1"/>
                  </a:solidFill>
                </a:rPr>
                <a:t>diagram elements</a:t>
              </a:r>
            </a:p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>
                  <a:solidFill>
                    <a:schemeClr val="accent4">
                      <a:lumMod val="50000"/>
                    </a:schemeClr>
                  </a:solidFill>
                </a:rPr>
                <a:t>Diagrams are specially grouped to be easier </a:t>
              </a:r>
              <a:br>
                <a:rPr lang="en-US" sz="1600" dirty="0">
                  <a:solidFill>
                    <a:schemeClr val="accent4">
                      <a:lumMod val="50000"/>
                    </a:schemeClr>
                  </a:solidFill>
                </a:rPr>
              </a:br>
              <a:r>
                <a:rPr lang="en-US" sz="1600" dirty="0">
                  <a:solidFill>
                    <a:schemeClr val="accent4">
                      <a:lumMod val="50000"/>
                    </a:schemeClr>
                  </a:solidFill>
                </a:rPr>
                <a:t>work with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667236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e infoDiagram.com template">
  <a:themeElements>
    <a:clrScheme name="New Pallete for infoDiagram">
      <a:dk1>
        <a:srgbClr val="000000"/>
      </a:dk1>
      <a:lt1>
        <a:srgbClr val="FFFFFF"/>
      </a:lt1>
      <a:dk2>
        <a:srgbClr val="1A5882"/>
      </a:dk2>
      <a:lt2>
        <a:srgbClr val="E4E8EC"/>
      </a:lt2>
      <a:accent1>
        <a:srgbClr val="06B3F9"/>
      </a:accent1>
      <a:accent2>
        <a:srgbClr val="EF6252"/>
      </a:accent2>
      <a:accent3>
        <a:srgbClr val="658CA4"/>
      </a:accent3>
      <a:accent4>
        <a:srgbClr val="1790A6"/>
      </a:accent4>
      <a:accent5>
        <a:srgbClr val="F3AC2B"/>
      </a:accent5>
      <a:accent6>
        <a:srgbClr val="88C43B"/>
      </a:accent6>
      <a:hlink>
        <a:srgbClr val="00A4DE"/>
      </a:hlink>
      <a:folHlink>
        <a:srgbClr val="EB6455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144000" tIns="108000" rIns="144000" bIns="108000" rtlCol="0" anchor="ctr">
        <a:noAutofit/>
      </a:bodyPr>
      <a:lstStyle>
        <a:defPPr algn="ctr">
          <a:defRPr sz="2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Styl prezentacji" id="{18385F85-86E8-4FCE-B328-A63F3718FBE6}" vid="{3F8292D1-9287-4044-946E-F0EFE778BD7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82339</TotalTime>
  <Words>948</Words>
  <Application>Microsoft Office PowerPoint</Application>
  <PresentationFormat>Widescreen</PresentationFormat>
  <Paragraphs>137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Lato</vt:lpstr>
      <vt:lpstr>Segoe Print</vt:lpstr>
      <vt:lpstr>Motive infoDiagram.com template</vt:lpstr>
      <vt:lpstr>Bonus Graphics of infoDiagram Presentation Templates</vt:lpstr>
      <vt:lpstr>PowerPoint Presentation</vt:lpstr>
      <vt:lpstr>How to enhance a data presentation?</vt:lpstr>
      <vt:lpstr>Table Template: BU Performance</vt:lpstr>
      <vt:lpstr>If you want to present only the key data,  make it look eye-catching, too.</vt:lpstr>
      <vt:lpstr>KPI Template: Monthly Gross Margin Evaluation</vt:lpstr>
      <vt:lpstr>Here I’m sharing a few financial icons you can reuse for your presentations</vt:lpstr>
      <vt:lpstr>You can easily edit outline icons in PowerPoint</vt:lpstr>
      <vt:lpstr>With our graphics you can: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infoDiagram visuals toolbox</dc:title>
  <dc:creator>PZ infoDiagram</dc:creator>
  <dc:description>v5 © infodiagram Ltd.</dc:description>
  <cp:lastModifiedBy>Peter infoDiagram</cp:lastModifiedBy>
  <cp:revision>1733</cp:revision>
  <dcterms:created xsi:type="dcterms:W3CDTF">2013-09-20T13:41:11Z</dcterms:created>
  <dcterms:modified xsi:type="dcterms:W3CDTF">2025-07-04T19:21:33Z</dcterms:modified>
</cp:coreProperties>
</file>